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2" r:id="rId2"/>
  </p:sldMasterIdLst>
  <p:notesMasterIdLst>
    <p:notesMasterId r:id="rId32"/>
  </p:notesMasterIdLst>
  <p:sldIdLst>
    <p:sldId id="256" r:id="rId3"/>
    <p:sldId id="737" r:id="rId4"/>
    <p:sldId id="328" r:id="rId5"/>
    <p:sldId id="329" r:id="rId6"/>
    <p:sldId id="330" r:id="rId7"/>
    <p:sldId id="351" r:id="rId8"/>
    <p:sldId id="331" r:id="rId9"/>
    <p:sldId id="347" r:id="rId10"/>
    <p:sldId id="332" r:id="rId11"/>
    <p:sldId id="333" r:id="rId12"/>
    <p:sldId id="334" r:id="rId13"/>
    <p:sldId id="335" r:id="rId14"/>
    <p:sldId id="348" r:id="rId15"/>
    <p:sldId id="336" r:id="rId16"/>
    <p:sldId id="321" r:id="rId17"/>
    <p:sldId id="337" r:id="rId18"/>
    <p:sldId id="352" r:id="rId19"/>
    <p:sldId id="338" r:id="rId20"/>
    <p:sldId id="349" r:id="rId21"/>
    <p:sldId id="340" r:id="rId22"/>
    <p:sldId id="341" r:id="rId23"/>
    <p:sldId id="356" r:id="rId24"/>
    <p:sldId id="342" r:id="rId25"/>
    <p:sldId id="357" r:id="rId26"/>
    <p:sldId id="350" r:id="rId27"/>
    <p:sldId id="290" r:id="rId28"/>
    <p:sldId id="295" r:id="rId29"/>
    <p:sldId id="345" r:id="rId30"/>
    <p:sldId id="738"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0AE4B8BA-75F2-41EC-B01C-BA149AC7A1E0}">
          <p14:sldIdLst>
            <p14:sldId id="256"/>
            <p14:sldId id="737"/>
          </p14:sldIdLst>
        </p14:section>
        <p14:section name="What is Bullying?" id="{D034B5F6-DB8C-458C-AA23-7B8965D79549}">
          <p14:sldIdLst>
            <p14:sldId id="328"/>
            <p14:sldId id="329"/>
            <p14:sldId id="330"/>
            <p14:sldId id="351"/>
            <p14:sldId id="331"/>
          </p14:sldIdLst>
        </p14:section>
        <p14:section name="Identity-Based Bullying" id="{0E54D60E-67D3-6342-BB6E-562FBC331136}">
          <p14:sldIdLst>
            <p14:sldId id="347"/>
            <p14:sldId id="332"/>
            <p14:sldId id="333"/>
          </p14:sldIdLst>
        </p14:section>
        <p14:section name="Stigma, Oppression, &amp; Privilege" id="{B55199AC-ADA8-2040-829A-1B8A0D4EEFB6}">
          <p14:sldIdLst>
            <p14:sldId id="334"/>
            <p14:sldId id="335"/>
            <p14:sldId id="348"/>
            <p14:sldId id="336"/>
            <p14:sldId id="321"/>
            <p14:sldId id="337"/>
            <p14:sldId id="352"/>
            <p14:sldId id="338"/>
          </p14:sldIdLst>
        </p14:section>
        <p14:section name="Stereotypes" id="{54D43B08-E303-A644-A076-37EA4ECF5FBB}">
          <p14:sldIdLst>
            <p14:sldId id="349"/>
            <p14:sldId id="340"/>
          </p14:sldIdLst>
        </p14:section>
        <p14:section name="Intersectionality" id="{30147A28-0DD6-7D49-A426-F5609A1C9EDA}">
          <p14:sldIdLst>
            <p14:sldId id="341"/>
            <p14:sldId id="356"/>
            <p14:sldId id="342"/>
            <p14:sldId id="357"/>
            <p14:sldId id="350"/>
            <p14:sldId id="290"/>
            <p14:sldId id="295"/>
          </p14:sldIdLst>
        </p14:section>
        <p14:section name="Wrap-Up" id="{98775BE4-07EB-C340-A1B7-97C58FA2FF28}">
          <p14:sldIdLst>
            <p14:sldId id="345"/>
            <p14:sldId id="73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845A37-0156-03FB-656C-8D56E56F7F04}" name="Elizabeth Baker" initials="EB" userId="S::elizabeth.baker@ucalgary.ca::14975ec5-6161-4a8a-8f14-fb422ed9c85c" providerId="AD"/>
  <p188:author id="{ED092F3A-C6F4-91F9-64C9-7BFE843ACA4E}" name="Kyla Mayne" initials="KM" userId="Kyla Mayne" providerId="None"/>
  <p188:author id="{E1B1CC94-3F57-C818-789E-AEB90FC06FF0}" name="Deinera Exner" initials="DE" userId="S::deinera.exner2@ucalgary.ca::2439665a-da84-4bff-a971-818aee75c77a" providerId="AD"/>
  <p188:author id="{33B5B7AA-6230-BAC3-088F-190FF70B4E22}" name="Wendy Craig" initials="WC" userId="S::craigw@queensu.ca::2c862da0-31df-4916-bc49-0ee672b39c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E46"/>
    <a:srgbClr val="3280B6"/>
    <a:srgbClr val="8BD6ED"/>
    <a:srgbClr val="D64851"/>
    <a:srgbClr val="DD4851"/>
    <a:srgbClr val="32B680"/>
    <a:srgbClr val="0895CE"/>
    <a:srgbClr val="006BB9"/>
    <a:srgbClr val="0080AF"/>
    <a:srgbClr val="096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36" autoAdjust="0"/>
    <p:restoredTop sz="71972" autoAdjust="0"/>
  </p:normalViewPr>
  <p:slideViewPr>
    <p:cSldViewPr snapToGrid="0">
      <p:cViewPr varScale="1">
        <p:scale>
          <a:sx n="69" d="100"/>
          <a:sy n="69" d="100"/>
        </p:scale>
        <p:origin x="1614" y="66"/>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F1C58-9801-4E09-A38F-2127D36F0615}" type="datetimeFigureOut">
              <a:rPr lang="en-CA" smtClean="0"/>
              <a:t>2022-08-31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53CD6-1522-4E75-A0DD-3A44CF3C298B}" type="slidenum">
              <a:rPr lang="en-CA" smtClean="0"/>
              <a:t>‹#›</a:t>
            </a:fld>
            <a:endParaRPr lang="en-CA"/>
          </a:p>
        </p:txBody>
      </p:sp>
    </p:spTree>
    <p:extLst>
      <p:ext uri="{BB962C8B-B14F-4D97-AF65-F5344CB8AC3E}">
        <p14:creationId xmlns:p14="http://schemas.microsoft.com/office/powerpoint/2010/main" val="241410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1</a:t>
            </a:fld>
            <a:endParaRPr lang="en-CA"/>
          </a:p>
        </p:txBody>
      </p:sp>
    </p:spTree>
    <p:extLst>
      <p:ext uri="{BB962C8B-B14F-4D97-AF65-F5344CB8AC3E}">
        <p14:creationId xmlns:p14="http://schemas.microsoft.com/office/powerpoint/2010/main" val="381859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In your conversations, you may have talked about how youth who are bullied because of certain parts of their identity have lower social status or were less popular as compared to the youth who are doing the bullying.</a:t>
            </a:r>
          </a:p>
          <a:p>
            <a:pPr lvl="0"/>
            <a:r>
              <a:rPr lang="en-CA" sz="1200" kern="1200" dirty="0">
                <a:solidFill>
                  <a:schemeClr val="tx1"/>
                </a:solidFill>
                <a:effectLst/>
                <a:latin typeface="+mn-lt"/>
                <a:ea typeface="+mn-ea"/>
                <a:cs typeface="+mn-cs"/>
              </a:rPr>
              <a:t>[CLICK] But why do these differences in power that lead to identity-based bullying exist?</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10</a:t>
            </a:fld>
            <a:endParaRPr lang="en-CA"/>
          </a:p>
        </p:txBody>
      </p:sp>
    </p:spTree>
    <p:extLst>
      <p:ext uri="{BB962C8B-B14F-4D97-AF65-F5344CB8AC3E}">
        <p14:creationId xmlns:p14="http://schemas.microsoft.com/office/powerpoint/2010/main" val="287854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To understand this, we have to zoom out and look at the bigger picture of 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In the history of Canada [CLICK], White, able-bodied men have been given the most power.  Because of this, there are certain groups of people that have been treated well [CLICK] and there are certain groups that have been treated poorly. [CLICK]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people who are treated poorly face stigma [CLICK] because society views them as ‘different’. Stigma refers to discrimination against people based on characteristics that make them different from other people who belong to dominant groups in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11</a:t>
            </a:fld>
            <a:endParaRPr lang="en-CA"/>
          </a:p>
        </p:txBody>
      </p:sp>
    </p:spTree>
    <p:extLst>
      <p:ext uri="{BB962C8B-B14F-4D97-AF65-F5344CB8AC3E}">
        <p14:creationId xmlns:p14="http://schemas.microsoft.com/office/powerpoint/2010/main" val="274568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For example, [CLICK] society tells us from birth that it is ‘normal’</a:t>
            </a:r>
            <a:r>
              <a:rPr lang="en-CA" sz="800"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to be able to walk in a certain way without any assistance.</a:t>
            </a:r>
          </a:p>
          <a:p>
            <a:pPr lvl="0"/>
            <a:r>
              <a:rPr lang="en-CA" sz="1200" kern="1200" dirty="0">
                <a:solidFill>
                  <a:schemeClr val="tx1"/>
                </a:solidFill>
                <a:effectLst/>
                <a:latin typeface="+mn-lt"/>
                <a:ea typeface="+mn-ea"/>
                <a:cs typeface="+mn-cs"/>
              </a:rPr>
              <a:t>[CLICK] If someone has a disability that affects their ability to move, and uses a device such as a wheelchair or cane to get around, they are therefore seen as ‘different’ and face stigma. </a:t>
            </a:r>
          </a:p>
          <a:p>
            <a:pPr lvl="0"/>
            <a:r>
              <a:rPr lang="en-CA" sz="1200" kern="1200" dirty="0">
                <a:solidFill>
                  <a:schemeClr val="tx1"/>
                </a:solidFill>
                <a:effectLst/>
                <a:latin typeface="+mn-lt"/>
                <a:ea typeface="+mn-ea"/>
                <a:cs typeface="+mn-cs"/>
              </a:rPr>
              <a:t>As a result, [CLICK] people who are disabled have been excluded in many social settings, and their needs have been ignored in many physical spaces, as evident by restaurants and shops that do not have ramps for accessibility or spaces that fit wheelchairs.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[CLICK]</a:t>
            </a:r>
          </a:p>
          <a:p>
            <a:pPr lvl="2"/>
            <a:endParaRPr lang="en-CA" sz="1200" kern="1200" dirty="0">
              <a:solidFill>
                <a:schemeClr val="tx1"/>
              </a:solidFill>
              <a:effectLst/>
              <a:latin typeface="+mn-lt"/>
              <a:ea typeface="+mn-ea"/>
              <a:cs typeface="+mn-cs"/>
            </a:endParaRPr>
          </a:p>
          <a:p>
            <a:pPr lvl="2"/>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12</a:t>
            </a:fld>
            <a:endParaRPr lang="en-CA"/>
          </a:p>
        </p:txBody>
      </p:sp>
    </p:spTree>
    <p:extLst>
      <p:ext uri="{BB962C8B-B14F-4D97-AF65-F5344CB8AC3E}">
        <p14:creationId xmlns:p14="http://schemas.microsoft.com/office/powerpoint/2010/main" val="24275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But, everyone has the right to be treated well and with respect. This includes in their relationships, meaning children and youth have the right not to experience bullying. So, how do we use knowledge about stigma and discrimination to prevent identity-based bullying, and make sure everyone is treated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first step is identifying what society has told us about who should be treated well and who should be treated poorly, and why. This will help us better understand who has continued to be treated unfairly, just because of the group they belong to.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13</a:t>
            </a:fld>
            <a:endParaRPr lang="en-CA"/>
          </a:p>
        </p:txBody>
      </p:sp>
    </p:spTree>
    <p:extLst>
      <p:ext uri="{BB962C8B-B14F-4D97-AF65-F5344CB8AC3E}">
        <p14:creationId xmlns:p14="http://schemas.microsoft.com/office/powerpoint/2010/main" val="28568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[ASK]</a:t>
            </a:r>
          </a:p>
          <a:p>
            <a:pPr lvl="0"/>
            <a:r>
              <a:rPr lang="en-CA" sz="1200" kern="1200" dirty="0">
                <a:solidFill>
                  <a:schemeClr val="tx1"/>
                </a:solidFill>
                <a:effectLst/>
                <a:latin typeface="+mn-lt"/>
                <a:ea typeface="+mn-ea"/>
                <a:cs typeface="+mn-cs"/>
              </a:rPr>
              <a:t>Working in small groups, complete this worksheet [use handout]. Think about which groups society has treated well, and which groups society has treated poorly.</a:t>
            </a:r>
          </a:p>
          <a:p>
            <a:pPr lvl="0"/>
            <a:r>
              <a:rPr lang="en-CA" sz="1200" kern="1200" dirty="0">
                <a:solidFill>
                  <a:schemeClr val="tx1"/>
                </a:solidFill>
                <a:effectLst/>
                <a:latin typeface="+mn-lt"/>
                <a:ea typeface="+mn-ea"/>
                <a:cs typeface="+mn-cs"/>
              </a:rPr>
              <a:t>Importantly, also think about WHY certain groups have been treated poorly by society.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[FACILITATION GUIDANCE]</a:t>
            </a:r>
          </a:p>
          <a:p>
            <a:pPr lvl="0"/>
            <a:r>
              <a:rPr lang="en-CA" sz="1200" kern="1200" dirty="0">
                <a:solidFill>
                  <a:schemeClr val="tx1"/>
                </a:solidFill>
                <a:effectLst/>
                <a:latin typeface="+mn-lt"/>
                <a:ea typeface="+mn-ea"/>
                <a:cs typeface="+mn-cs"/>
              </a:rPr>
              <a:t>- We want to be able to understand what identity-based bullying is, but we do NOT want to give students ideas of ‘how to bully’. In other words, we want students to think about how society in general has reinforced stereotypes or stigmas. We also want to be mindful of how we talk about these examples. They are not just hypothetical scenarios, they are often real-life experiences that students in your classroom have lived through. Be mindful of this, and how you navigate discussions accordingly. Also make sure you are not looking to students who come from marginalized groups to answer all the questions of majority group students about their identity/</a:t>
            </a:r>
            <a:r>
              <a:rPr lang="en-CA" sz="1200" kern="1200" dirty="0" err="1">
                <a:solidFill>
                  <a:schemeClr val="tx1"/>
                </a:solidFill>
                <a:effectLst/>
                <a:latin typeface="+mn-lt"/>
                <a:ea typeface="+mn-ea"/>
                <a:cs typeface="+mn-cs"/>
              </a:rPr>
              <a:t>ies</a:t>
            </a:r>
            <a:r>
              <a:rPr lang="en-CA" sz="1200" kern="1200" dirty="0">
                <a:solidFill>
                  <a:schemeClr val="tx1"/>
                </a:solidFill>
                <a:effectLst/>
                <a:latin typeface="+mn-lt"/>
                <a:ea typeface="+mn-ea"/>
                <a:cs typeface="+mn-cs"/>
              </a:rPr>
              <a:t> – tell majority group students that if they want to know more, it is important they do this learning on their own, and that you can help them find good resources for this learning. </a:t>
            </a:r>
          </a:p>
          <a:p>
            <a:pPr lvl="0"/>
            <a:r>
              <a:rPr lang="en-CA" sz="1200" kern="1200" dirty="0">
                <a:solidFill>
                  <a:schemeClr val="tx1"/>
                </a:solidFill>
                <a:effectLst/>
                <a:latin typeface="+mn-lt"/>
                <a:ea typeface="+mn-ea"/>
                <a:cs typeface="+mn-cs"/>
              </a:rPr>
              <a:t>- When discussing the ‘why’ behind differences, direct the conversation to reflect larger systemic issues (i.e., racism, sexism, ableism) so students understand the groups who have been oppressed are not at fault in any way, and that this oppression is about who has power and how it is maintained, not individual problems or deficits. You will need to consider where your students are at developmentally, and scaffold this activity accordingly (see “Intro to Teaching and Learning Resources to Prevent Identity-Based Bullying” for more detailed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In the activity, students will work through various examples that are included in the worksheet. Make it clear to students that the worksheet includes some examples, but there are many others that aren’t included in the worksheet (e.g., </a:t>
            </a:r>
            <a:r>
              <a:rPr lang="en-CA" sz="1200" kern="1200" dirty="0" err="1">
                <a:solidFill>
                  <a:schemeClr val="tx1"/>
                </a:solidFill>
                <a:effectLst/>
                <a:latin typeface="+mn-lt"/>
                <a:ea typeface="+mn-ea"/>
                <a:cs typeface="+mn-cs"/>
              </a:rPr>
              <a:t>sanism</a:t>
            </a:r>
            <a:r>
              <a:rPr lang="en-CA" sz="1200" kern="1200" dirty="0">
                <a:solidFill>
                  <a:schemeClr val="tx1"/>
                </a:solidFill>
                <a:effectLst/>
                <a:latin typeface="+mn-lt"/>
                <a:ea typeface="+mn-ea"/>
                <a:cs typeface="+mn-cs"/>
              </a:rPr>
              <a:t>). Based on the worksheet, here is a list of groups that students could have identified as being treated poorly: disabled, neurodiverse, lesbian, gay, queer, pan, bi, asexual, women and gender diverse, older people, children (under 18), ethnocultural (e.g., Black, Asian, Latinx) people, Indigenous peoples, poor, larger bodies, newcomer, or immigrant. Make it clear that not everyone who identifies as a group who has experienced oppression will experience identity-based bullying, but that everyone who has experienced identity-based bullying is part of a group that has experienced oppression. Thus, society plays a role in who is more likely to be bullied, and who is more likely to be shielded from bullying. The conversation should tie back to larger structural issues (e.g., racism) that lead to the differences in power we see in society, to ensure that students understand the unfair treatment of oppressed groups is in no way their fault. </a:t>
            </a:r>
          </a:p>
          <a:p>
            <a:pPr lvl="0"/>
            <a:r>
              <a:rPr lang="en-CA" sz="1200" kern="1200" dirty="0">
                <a:solidFill>
                  <a:schemeClr val="tx1"/>
                </a:solidFill>
                <a:effectLst/>
                <a:latin typeface="+mn-lt"/>
                <a:ea typeface="+mn-ea"/>
                <a:cs typeface="+mn-cs"/>
              </a:rPr>
              <a:t>- If you want to dive deeper into these conversations, consider these activities:</a:t>
            </a:r>
          </a:p>
          <a:p>
            <a:pPr lvl="0"/>
            <a:r>
              <a:rPr lang="en-CA" sz="1200" kern="1200" dirty="0">
                <a:solidFill>
                  <a:schemeClr val="tx1"/>
                </a:solidFill>
                <a:effectLst/>
                <a:latin typeface="+mn-lt"/>
                <a:ea typeface="+mn-ea"/>
                <a:cs typeface="+mn-cs"/>
              </a:rPr>
              <a:t>https://</a:t>
            </a:r>
            <a:r>
              <a:rPr lang="en-CA" sz="1200" kern="1200" dirty="0" err="1">
                <a:solidFill>
                  <a:schemeClr val="tx1"/>
                </a:solidFill>
                <a:effectLst/>
                <a:latin typeface="+mn-lt"/>
                <a:ea typeface="+mn-ea"/>
                <a:cs typeface="+mn-cs"/>
              </a:rPr>
              <a:t>ccrweb.ca</a:t>
            </a:r>
            <a:r>
              <a:rPr lang="en-CA" sz="1200" kern="1200" dirty="0">
                <a:solidFill>
                  <a:schemeClr val="tx1"/>
                </a:solidFill>
                <a:effectLst/>
                <a:latin typeface="+mn-lt"/>
                <a:ea typeface="+mn-ea"/>
                <a:cs typeface="+mn-cs"/>
              </a:rPr>
              <a:t>/</a:t>
            </a:r>
            <a:r>
              <a:rPr lang="en-CA" sz="1200" kern="1200" dirty="0" err="1">
                <a:solidFill>
                  <a:schemeClr val="tx1"/>
                </a:solidFill>
                <a:effectLst/>
                <a:latin typeface="+mn-lt"/>
                <a:ea typeface="+mn-ea"/>
                <a:cs typeface="+mn-cs"/>
              </a:rPr>
              <a:t>en</a:t>
            </a:r>
            <a:r>
              <a:rPr lang="en-CA" sz="1200" kern="1200" dirty="0">
                <a:solidFill>
                  <a:schemeClr val="tx1"/>
                </a:solidFill>
                <a:effectLst/>
                <a:latin typeface="+mn-lt"/>
                <a:ea typeface="+mn-ea"/>
                <a:cs typeface="+mn-cs"/>
              </a:rPr>
              <a:t>/anti-oppression</a:t>
            </a:r>
          </a:p>
          <a:p>
            <a:pPr lvl="0"/>
            <a:r>
              <a:rPr lang="en-CA" sz="1200" kern="1200" dirty="0">
                <a:solidFill>
                  <a:schemeClr val="tx1"/>
                </a:solidFill>
                <a:effectLst/>
                <a:latin typeface="+mn-lt"/>
                <a:ea typeface="+mn-ea"/>
                <a:cs typeface="+mn-cs"/>
              </a:rPr>
              <a:t>http://lgbtq2stoolkit.learningcommunity.ca/training/power-flower/</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14</a:t>
            </a:fld>
            <a:endParaRPr lang="en-CA"/>
          </a:p>
        </p:txBody>
      </p:sp>
    </p:spTree>
    <p:extLst>
      <p:ext uri="{BB962C8B-B14F-4D97-AF65-F5344CB8AC3E}">
        <p14:creationId xmlns:p14="http://schemas.microsoft.com/office/powerpoint/2010/main" val="3161748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Understanding [CLICK] who gets treated well and who gets treated poorly is important because [CLICK] it helps us see where discrimination and stigma come from, which is important for recognizing the roots of identity-based bullying. Stigma and discrimination arise because of [CLICK] differences in power between different groups in society. These differences in power are based on harmful social beliefs and systems, and </a:t>
            </a:r>
            <a:r>
              <a:rPr lang="en-CA" sz="1200" i="1" kern="1200" dirty="0">
                <a:solidFill>
                  <a:schemeClr val="tx1"/>
                </a:solidFill>
                <a:effectLst/>
                <a:latin typeface="+mn-lt"/>
                <a:ea typeface="+mn-ea"/>
                <a:cs typeface="+mn-cs"/>
              </a:rPr>
              <a:t>not </a:t>
            </a:r>
            <a:r>
              <a:rPr lang="en-CA" sz="1200" kern="1200" dirty="0">
                <a:solidFill>
                  <a:schemeClr val="tx1"/>
                </a:solidFill>
                <a:effectLst/>
                <a:latin typeface="+mn-lt"/>
                <a:ea typeface="+mn-ea"/>
                <a:cs typeface="+mn-cs"/>
              </a:rPr>
              <a:t>individual-level abilities. </a:t>
            </a:r>
            <a:endParaRPr lang="en-US" dirty="0"/>
          </a:p>
        </p:txBody>
      </p:sp>
      <p:sp>
        <p:nvSpPr>
          <p:cNvPr id="4" name="Slide Number Placeholder 3"/>
          <p:cNvSpPr>
            <a:spLocks noGrp="1"/>
          </p:cNvSpPr>
          <p:nvPr>
            <p:ph type="sldNum" sz="quarter" idx="5"/>
          </p:nvPr>
        </p:nvSpPr>
        <p:spPr/>
        <p:txBody>
          <a:bodyPr/>
          <a:lstStyle/>
          <a:p>
            <a:fld id="{EBFA70C6-9FC1-5E40-8E21-9326C8547B69}" type="slidenum">
              <a:rPr lang="en-US" smtClean="0"/>
              <a:t>15</a:t>
            </a:fld>
            <a:endParaRPr lang="en-US"/>
          </a:p>
        </p:txBody>
      </p:sp>
    </p:spTree>
    <p:extLst>
      <p:ext uri="{BB962C8B-B14F-4D97-AF65-F5344CB8AC3E}">
        <p14:creationId xmlns:p14="http://schemas.microsoft.com/office/powerpoint/2010/main" val="3276207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Thinking about power more, [CLICK] when someone is treated poorly just because they belong to a certain group, we’re actually talking about something called </a:t>
            </a:r>
            <a:r>
              <a:rPr lang="en-CA" sz="1200" b="1" kern="1200" dirty="0">
                <a:solidFill>
                  <a:schemeClr val="tx1"/>
                </a:solidFill>
                <a:effectLst/>
                <a:latin typeface="+mn-lt"/>
                <a:ea typeface="+mn-ea"/>
                <a:cs typeface="+mn-cs"/>
              </a:rPr>
              <a:t>oppression</a:t>
            </a:r>
            <a:r>
              <a:rPr lang="en-CA" sz="1200" kern="1200" dirty="0">
                <a:solidFill>
                  <a:schemeClr val="tx1"/>
                </a:solidFill>
                <a:effectLst/>
                <a:latin typeface="+mn-lt"/>
                <a:ea typeface="+mn-ea"/>
                <a:cs typeface="+mn-cs"/>
              </a:rPr>
              <a:t>. People who are oppressed </a:t>
            </a:r>
            <a:r>
              <a:rPr lang="en-US" sz="1200" kern="1200" dirty="0">
                <a:solidFill>
                  <a:schemeClr val="tx1"/>
                </a:solidFill>
                <a:effectLst/>
                <a:latin typeface="+mn-lt"/>
                <a:ea typeface="+mn-ea"/>
                <a:cs typeface="+mn-cs"/>
              </a:rPr>
              <a:t>are denied the right to be fully themselves and are not always accepted by society. </a:t>
            </a:r>
          </a:p>
          <a:p>
            <a:pPr lvl="1"/>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16</a:t>
            </a:fld>
            <a:endParaRPr lang="en-CA"/>
          </a:p>
        </p:txBody>
      </p:sp>
    </p:spTree>
    <p:extLst>
      <p:ext uri="{BB962C8B-B14F-4D97-AF65-F5344CB8AC3E}">
        <p14:creationId xmlns:p14="http://schemas.microsoft.com/office/powerpoint/2010/main" val="2094970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When we think about who </a:t>
            </a:r>
            <a:r>
              <a:rPr lang="en-CA" sz="1200" i="1" kern="1200" dirty="0">
                <a:solidFill>
                  <a:schemeClr val="tx1"/>
                </a:solidFill>
                <a:effectLst/>
                <a:latin typeface="+mn-lt"/>
                <a:ea typeface="+mn-ea"/>
                <a:cs typeface="+mn-cs"/>
              </a:rPr>
              <a:t>hasn’t </a:t>
            </a:r>
            <a:r>
              <a:rPr lang="en-CA" sz="1200" kern="1200" dirty="0">
                <a:solidFill>
                  <a:schemeClr val="tx1"/>
                </a:solidFill>
                <a:effectLst/>
                <a:latin typeface="+mn-lt"/>
                <a:ea typeface="+mn-ea"/>
                <a:cs typeface="+mn-cs"/>
              </a:rPr>
              <a:t>been treated poorly because of their identity, [CLICK] we’re actually thinking about something called </a:t>
            </a:r>
            <a:r>
              <a:rPr lang="en-CA" sz="1200" b="1" kern="1200" dirty="0">
                <a:solidFill>
                  <a:schemeClr val="tx1"/>
                </a:solidFill>
                <a:effectLst/>
                <a:latin typeface="+mn-lt"/>
                <a:ea typeface="+mn-ea"/>
                <a:cs typeface="+mn-cs"/>
              </a:rPr>
              <a:t>privilege</a:t>
            </a:r>
            <a:r>
              <a:rPr lang="en-CA" sz="1200" kern="1200" dirty="0">
                <a:solidFill>
                  <a:schemeClr val="tx1"/>
                </a:solidFill>
                <a:effectLst/>
                <a:latin typeface="+mn-lt"/>
                <a:ea typeface="+mn-ea"/>
                <a:cs typeface="+mn-cs"/>
              </a:rPr>
              <a:t>. Someone has privilege when [CLICK] they don’t face disadvantages just because they belong to a certain group. People in privileged groups are usually treated better than others, and are typically more accepted by society. </a:t>
            </a:r>
          </a:p>
          <a:p>
            <a:pPr lvl="1"/>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For example, White people can usually drive through a wealthy neighbourhood without being pulled over by police because they don’t seem ‘out of place’ in that context, and they can walk through a store without being followed by a store clerk because the clerk doesn’t assume they will steal something. Never having to experience that (something known as ‘racial profiling’) is a privilege. </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17</a:t>
            </a:fld>
            <a:endParaRPr lang="en-CA"/>
          </a:p>
        </p:txBody>
      </p:sp>
    </p:spTree>
    <p:extLst>
      <p:ext uri="{BB962C8B-B14F-4D97-AF65-F5344CB8AC3E}">
        <p14:creationId xmlns:p14="http://schemas.microsoft.com/office/powerpoint/2010/main" val="1441948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As we’ve just identified in the activity, there are certain groups that have been given privileges and other groups that have been oppressed over time.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When this happens, this continues to build differences in power between groups of people. Those with more privilege continue to gain more power, and those who are oppressed continue to have less power.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[CLICK] Understanding differences in power can help us understand identity-based bullying, because identity-based bullying is rooted in power. Differences in power based on gender, race, ethnicity, sexual orientation, and disability, among other things, have been created by those with power in society, by oppressing some groups and privileging others over time. Power imbalances in the larger society are then a root cause (meaning, they serve as part of the foundation of behavior) of who gets bullied and who does the bullying.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Not all people who have privilege will engage in identity-based bullying. And not everyone who identifies as a group who has experienced oppression will experience identity-based bullying, but that everyone who has experienced identity-based bullying is part of a group that has experienced oppression. Thus, society plays a role in who is more likely to be bullied, and who is more likely to be shielded from bullying. However, the differences in power do make it more likely for those who have been oppressed to experience identity-based bullying.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Thus, identity-based bullying isn’t just about targeting an individual. It’s also about the negative attitudes people may have about a group that people identify with. These attitudes are learned over time by living in a society where power is used to privilege some and oppress many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lvl="2"/>
            <a:endParaRPr lang="en-CA" sz="1200" kern="1200" dirty="0">
              <a:solidFill>
                <a:schemeClr val="tx1"/>
              </a:solidFill>
              <a:effectLst/>
              <a:latin typeface="+mn-lt"/>
              <a:ea typeface="+mn-ea"/>
              <a:cs typeface="+mn-cs"/>
            </a:endParaRPr>
          </a:p>
          <a:p>
            <a:pPr lvl="3"/>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18</a:t>
            </a:fld>
            <a:endParaRPr lang="en-CA"/>
          </a:p>
        </p:txBody>
      </p:sp>
    </p:spTree>
    <p:extLst>
      <p:ext uri="{BB962C8B-B14F-4D97-AF65-F5344CB8AC3E}">
        <p14:creationId xmlns:p14="http://schemas.microsoft.com/office/powerpoint/2010/main" val="2096238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Ultimately, these attitudes can show up as something called stereotypes.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Stereotypes</a:t>
            </a:r>
            <a:r>
              <a:rPr lang="en-CA" sz="1200" kern="1200" dirty="0">
                <a:solidFill>
                  <a:schemeClr val="tx1"/>
                </a:solidFill>
                <a:effectLst/>
                <a:latin typeface="+mn-lt"/>
                <a:ea typeface="+mn-ea"/>
                <a:cs typeface="+mn-cs"/>
              </a:rPr>
              <a:t> are [CLICK] the unfair beliefs people have about other groups of people.</a:t>
            </a:r>
          </a:p>
          <a:p>
            <a:pPr lvl="0"/>
            <a:r>
              <a:rPr lang="en-CA" sz="1200" kern="1200" dirty="0">
                <a:solidFill>
                  <a:schemeClr val="tx1"/>
                </a:solidFill>
                <a:effectLst/>
                <a:latin typeface="+mn-lt"/>
                <a:ea typeface="+mn-ea"/>
                <a:cs typeface="+mn-cs"/>
              </a:rPr>
              <a:t>Stereotypes develop over our lifetimes through interacting with family, friends, and our communities. Sometimes we learn to simply accept the beliefs we’ve heard about other groups of people. Many times, we may not even be aware of our assumptions and biases, and how they can be harmful.</a:t>
            </a:r>
          </a:p>
          <a:p>
            <a:pPr lvl="0"/>
            <a:r>
              <a:rPr lang="en-CA" sz="1200" kern="1200" dirty="0">
                <a:solidFill>
                  <a:schemeClr val="tx1"/>
                </a:solidFill>
                <a:effectLst/>
                <a:latin typeface="+mn-lt"/>
                <a:ea typeface="+mn-ea"/>
                <a:cs typeface="+mn-cs"/>
              </a:rPr>
              <a:t>People who belong to groups who are oppressed, and thus have less power, are subjected to stereotypes. The unfair beliefs that persist about these groups continue to maintain the power imbalances we see at the societal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19</a:t>
            </a:fld>
            <a:endParaRPr lang="en-CA"/>
          </a:p>
        </p:txBody>
      </p:sp>
    </p:spTree>
    <p:extLst>
      <p:ext uri="{BB962C8B-B14F-4D97-AF65-F5344CB8AC3E}">
        <p14:creationId xmlns:p14="http://schemas.microsoft.com/office/powerpoint/2010/main" val="343243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C0B90F-665E-8540-ADC3-3764E3CAEEB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5314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For example:</a:t>
            </a:r>
          </a:p>
          <a:p>
            <a:pPr lvl="0"/>
            <a:r>
              <a:rPr lang="en-CA" sz="1200" kern="1200" dirty="0">
                <a:solidFill>
                  <a:schemeClr val="tx1"/>
                </a:solidFill>
                <a:effectLst/>
                <a:latin typeface="+mn-lt"/>
                <a:ea typeface="+mn-ea"/>
                <a:cs typeface="+mn-cs"/>
              </a:rPr>
              <a:t>A stereotype people have about [CLICK] people with larger bodies is that they are lazy. Because of this, youth may bully people with larger bodies by [CLICK] calling them names or deciding to not pick them as a sports teammate in gym class. </a:t>
            </a:r>
          </a:p>
          <a:p>
            <a:pPr lvl="0"/>
            <a:r>
              <a:rPr lang="en-CA" sz="1200" kern="1200" dirty="0">
                <a:solidFill>
                  <a:schemeClr val="tx1"/>
                </a:solidFill>
                <a:effectLst/>
                <a:latin typeface="+mn-lt"/>
                <a:ea typeface="+mn-ea"/>
                <a:cs typeface="+mn-cs"/>
              </a:rPr>
              <a:t>Using stereotypes to fuel identity-based bullying reflects the harmful beliefs that children and youth may have about an entire group of people (in this case, people with larger bodies). These acts of identity-based bullying continue to oppress people based on their identity, further contributing to power imbalances. </a:t>
            </a:r>
          </a:p>
          <a:p>
            <a:pPr lvl="1"/>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[CLICK] </a:t>
            </a:r>
          </a:p>
          <a:p>
            <a:pPr lvl="1"/>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But, as we talked about before, everyone deserves to be treated well, and has the right not to experience bullying based on pieces of their identity like body size, race, ethnicity, nationality/newcomer status, gender, sexual orientation, class, or disability. </a:t>
            </a:r>
          </a:p>
          <a:p>
            <a:pPr lvl="1"/>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20</a:t>
            </a:fld>
            <a:endParaRPr lang="en-CA"/>
          </a:p>
        </p:txBody>
      </p:sp>
    </p:spTree>
    <p:extLst>
      <p:ext uri="{BB962C8B-B14F-4D97-AF65-F5344CB8AC3E}">
        <p14:creationId xmlns:p14="http://schemas.microsoft.com/office/powerpoint/2010/main" val="4264560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So far, we have been talking about each of these groups separately. But, we are all part of many different groups. Each of these group identities influence the way people move through the world. That means it impacts how others perceive you, what supports are available to you, what opportunities are accessible to you, etc.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Because of this, when we think about identity-based bullying and how to prevent it, we also need to think about how identifying as part of multiple different groups can shape bullying experiences and behaviour.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For example, [CLICK] let’s think about someone who identifies as a White [DOUBLE CLICK], lesbian [DOUBLE CLICK] girl [DOUBLE CLICK]. That means that to understand her experience of being treated well or poorly, we need to think of how all the different pieces of her identity fit together.</a:t>
            </a:r>
          </a:p>
          <a:p>
            <a:pPr lvl="1"/>
            <a:endParaRPr lang="en-CA" sz="1200" kern="1200" dirty="0">
              <a:solidFill>
                <a:schemeClr val="tx1"/>
              </a:solidFill>
              <a:effectLst/>
              <a:latin typeface="+mn-lt"/>
              <a:ea typeface="+mn-ea"/>
              <a:cs typeface="+mn-cs"/>
            </a:endParaRPr>
          </a:p>
          <a:p>
            <a:pPr lvl="1"/>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21</a:t>
            </a:fld>
            <a:endParaRPr lang="en-CA"/>
          </a:p>
        </p:txBody>
      </p:sp>
    </p:spTree>
    <p:extLst>
      <p:ext uri="{BB962C8B-B14F-4D97-AF65-F5344CB8AC3E}">
        <p14:creationId xmlns:p14="http://schemas.microsoft.com/office/powerpoint/2010/main" val="2329566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She may have experienced oppression because she’s a girl [CLICK] and because she’s lesbian [CLICK]. However, she did not face oppression based on her race because she’s White [CLICK] and living in Canada. </a:t>
            </a:r>
          </a:p>
          <a:p>
            <a:pPr lvl="0"/>
            <a:r>
              <a:rPr lang="en-CA" sz="1200" kern="1200" dirty="0">
                <a:solidFill>
                  <a:schemeClr val="tx1"/>
                </a:solidFill>
                <a:effectLst/>
                <a:latin typeface="+mn-lt"/>
                <a:ea typeface="+mn-ea"/>
                <a:cs typeface="+mn-cs"/>
              </a:rPr>
              <a:t>So it’s usually not as simple as just “this person experiences privilege” or “that person experiences oppression”.</a:t>
            </a:r>
          </a:p>
          <a:p>
            <a:pPr lvl="0"/>
            <a:r>
              <a:rPr lang="en-CA" sz="1200" kern="1200" dirty="0">
                <a:solidFill>
                  <a:schemeClr val="tx1"/>
                </a:solidFill>
                <a:effectLst/>
                <a:latin typeface="+mn-lt"/>
                <a:ea typeface="+mn-ea"/>
                <a:cs typeface="+mn-cs"/>
              </a:rPr>
              <a:t> Instead, we have to think about how someone’s different identities impact their experiences. This concept [CLICK] draws on a larger theory called </a:t>
            </a:r>
            <a:r>
              <a:rPr lang="en-CA" sz="1200" b="1" kern="1200" dirty="0">
                <a:solidFill>
                  <a:schemeClr val="tx1"/>
                </a:solidFill>
                <a:effectLst/>
                <a:latin typeface="+mn-lt"/>
                <a:ea typeface="+mn-ea"/>
                <a:cs typeface="+mn-cs"/>
              </a:rPr>
              <a:t>intersectionality, </a:t>
            </a:r>
            <a:r>
              <a:rPr lang="en-CA" sz="1200" kern="1200" dirty="0">
                <a:solidFill>
                  <a:schemeClr val="tx1"/>
                </a:solidFill>
                <a:effectLst/>
                <a:latin typeface="+mn-lt"/>
                <a:ea typeface="+mn-ea"/>
                <a:cs typeface="+mn-cs"/>
              </a:rPr>
              <a:t>developed by Black and Latina women scholars. </a:t>
            </a:r>
          </a:p>
          <a:p>
            <a:pPr lvl="1"/>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22</a:t>
            </a:fld>
            <a:endParaRPr lang="en-CA"/>
          </a:p>
        </p:txBody>
      </p:sp>
    </p:spTree>
    <p:extLst>
      <p:ext uri="{BB962C8B-B14F-4D97-AF65-F5344CB8AC3E}">
        <p14:creationId xmlns:p14="http://schemas.microsoft.com/office/powerpoint/2010/main" val="96163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One important thing to understand is that people who experience oppression due to multiple pieces of their identity are at higher risk for bullying.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For example, think about Ryan [CLICK], a lesbian girl who isn’t White like the last example, but instead is Latina. She experiences homophobia [CLICK] because of her identity as a lesbian, sexism [CLICK] because she is a girl, and racism [CLICK] because she is Latina and living in Canada.</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What might the experience of homophobia, sexism, and racism look like for Ryan? Said another way, what stereotypes or stigma might Ryan face?</a:t>
            </a:r>
          </a:p>
          <a:p>
            <a:pPr lvl="1"/>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23</a:t>
            </a:fld>
            <a:endParaRPr lang="en-CA"/>
          </a:p>
        </p:txBody>
      </p:sp>
    </p:spTree>
    <p:extLst>
      <p:ext uri="{BB962C8B-B14F-4D97-AF65-F5344CB8AC3E}">
        <p14:creationId xmlns:p14="http://schemas.microsoft.com/office/powerpoint/2010/main" val="2677646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To fully understand Ryan’s experience, we can’t think about homophobia, sexism, and racism as separate pieces. Instead, we need to think about how they fit together [CLICK]. Said another way, we can’t just think about her experience as a lesbian, a Latina, and a girl…instead, we need to think about what her experience is as a lesbian Latina girl.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Let’s think about that a bit more. We have discussed three forms of oppression that Ryan experiences because there are three pieces of her identity that make her different from majority groups. But, these identities also interact to mean her experiences as a lesbian Latina girl are unique, and that she would hold even less power as compared to a White lesbian or a Latino boy. </a:t>
            </a:r>
          </a:p>
          <a:p>
            <a:pPr lvl="0"/>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For example, TV shows, movies, and songs have repeatedly stereotyped Latinas [CLICK] as women who wear tight clothing, have a short temper, and often work as maids. Because of this, [CLICK] Ryan is more likely to be bullied because of what she is wearing. This is a unique type of identity-based bullying that Ryan may experience, but that a Latino boy or a White lesbian would likely not experience.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[FACILITATION GUIDANCE]</a:t>
            </a:r>
          </a:p>
          <a:p>
            <a:pPr lvl="0"/>
            <a:r>
              <a:rPr lang="en-CA" sz="1200" kern="1200" dirty="0">
                <a:solidFill>
                  <a:schemeClr val="tx1"/>
                </a:solidFill>
                <a:effectLst/>
                <a:latin typeface="+mn-lt"/>
                <a:ea typeface="+mn-ea"/>
                <a:cs typeface="+mn-cs"/>
              </a:rPr>
              <a:t>If this starts conversation, you can use the following examples of stereotypes in the media (or others students suggest):</a:t>
            </a:r>
          </a:p>
          <a:p>
            <a:pPr lvl="0"/>
            <a:r>
              <a:rPr lang="en-CA" sz="1200" kern="1200" dirty="0">
                <a:solidFill>
                  <a:schemeClr val="tx1"/>
                </a:solidFill>
                <a:effectLst/>
                <a:latin typeface="+mn-lt"/>
                <a:ea typeface="+mn-ea"/>
                <a:cs typeface="+mn-cs"/>
              </a:rPr>
              <a:t>TV: Modern Family (Gloria, a Latina character, has a fiery temper, dresses in a sexual way)</a:t>
            </a:r>
          </a:p>
          <a:p>
            <a:pPr lvl="0"/>
            <a:r>
              <a:rPr lang="en-CA" sz="1200" kern="1200" dirty="0">
                <a:solidFill>
                  <a:schemeClr val="tx1"/>
                </a:solidFill>
                <a:effectLst/>
                <a:latin typeface="+mn-lt"/>
                <a:ea typeface="+mn-ea"/>
                <a:cs typeface="+mn-cs"/>
              </a:rPr>
              <a:t>Movies: Maid in Manhattan (the main character played by Jennifer Lopez, a Latina woman, is a maid)</a:t>
            </a:r>
          </a:p>
          <a:p>
            <a:pPr lvl="0"/>
            <a:r>
              <a:rPr lang="en-CA" sz="1200" kern="1200" dirty="0">
                <a:solidFill>
                  <a:schemeClr val="tx1"/>
                </a:solidFill>
                <a:effectLst/>
                <a:latin typeface="+mn-lt"/>
                <a:ea typeface="+mn-ea"/>
                <a:cs typeface="+mn-cs"/>
              </a:rPr>
              <a:t>Songs: Girl Like Me (all about how Latinas should be hot and sexy)</a:t>
            </a:r>
          </a:p>
          <a:p>
            <a:pPr lvl="0"/>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24</a:t>
            </a:fld>
            <a:endParaRPr lang="en-CA"/>
          </a:p>
        </p:txBody>
      </p:sp>
    </p:spTree>
    <p:extLst>
      <p:ext uri="{BB962C8B-B14F-4D97-AF65-F5344CB8AC3E}">
        <p14:creationId xmlns:p14="http://schemas.microsoft.com/office/powerpoint/2010/main" val="2883651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[CLICK] Adolescents who experience bullying related to multiple parts of their identity report the greatest negative effects of bullying. </a:t>
            </a:r>
          </a:p>
          <a:p>
            <a:pPr lvl="1"/>
            <a:r>
              <a:rPr lang="en-CA" sz="1200" kern="1200" dirty="0">
                <a:solidFill>
                  <a:schemeClr val="tx1"/>
                </a:solidFill>
                <a:effectLst/>
                <a:latin typeface="+mn-lt"/>
                <a:ea typeface="+mn-ea"/>
                <a:cs typeface="+mn-cs"/>
              </a:rPr>
              <a:t> </a:t>
            </a:r>
          </a:p>
          <a:p>
            <a:pPr lvl="0"/>
            <a:r>
              <a:rPr lang="en-CA" sz="1200" kern="1200" dirty="0">
                <a:solidFill>
                  <a:schemeClr val="tx1"/>
                </a:solidFill>
                <a:effectLst/>
                <a:latin typeface="+mn-lt"/>
                <a:ea typeface="+mn-ea"/>
                <a:cs typeface="+mn-cs"/>
              </a:rPr>
              <a:t>[CLICK] Teens who experience multiple forms of oppression, and therefore hold less social power, may also have trouble finding support as available spaces and resources may only focus on one form of oppression. For example, Ryan may find support from her school’s Gay Straight Alliance (GSA) regarding homophobic bullying, but the GSA group may not understand her experiences of racist bullying. </a:t>
            </a:r>
          </a:p>
          <a:p>
            <a:pPr lvl="1"/>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If we don’t take the time to understand intersectionality, we can’t fully understand someone’s lived experience, and we unintentionally divide communities that should be working together. We need to understand how people’s experiences of oppression often overlap to cause people even more hardship. If we can understand that, we can create spaces in schools that meet students’ unique needs.</a:t>
            </a:r>
          </a:p>
          <a:p>
            <a:pPr lvl="2"/>
            <a:endParaRPr lang="en-CA" sz="1200" kern="1200" dirty="0">
              <a:solidFill>
                <a:schemeClr val="tx1"/>
              </a:solidFill>
              <a:effectLst/>
              <a:latin typeface="+mn-lt"/>
              <a:ea typeface="+mn-ea"/>
              <a:cs typeface="+mn-cs"/>
            </a:endParaRPr>
          </a:p>
          <a:p>
            <a:endParaRPr lang="en-CA"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25</a:t>
            </a:fld>
            <a:endParaRPr lang="en-CA"/>
          </a:p>
        </p:txBody>
      </p:sp>
    </p:spTree>
    <p:extLst>
      <p:ext uri="{BB962C8B-B14F-4D97-AF65-F5344CB8AC3E}">
        <p14:creationId xmlns:p14="http://schemas.microsoft.com/office/powerpoint/2010/main" val="2944847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Remember, these beliefs about who should be treated well and who should be treated poorly are learned (either consciously or unconsciously) over our lifetimes. They are messages we hear from [CLICK] movies and songs, from [CLICK] families and friends, and [CLICK] in our own communities. </a:t>
            </a:r>
          </a:p>
          <a:p>
            <a:pPr lvl="0"/>
            <a:r>
              <a:rPr lang="en-CA" sz="1200" kern="1200" dirty="0">
                <a:solidFill>
                  <a:schemeClr val="tx1"/>
                </a:solidFill>
                <a:effectLst/>
                <a:latin typeface="+mn-lt"/>
                <a:ea typeface="+mn-ea"/>
                <a:cs typeface="+mn-cs"/>
              </a:rPr>
              <a:t>At the societal level, there are many messages that tell us about who holds more power as compared to others.  </a:t>
            </a:r>
          </a:p>
          <a:p>
            <a:pPr lvl="1"/>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But, even though those messages are very present in society, [CLICK] we don’t have to accept them. Instead, we need to know better and do better in order to make a change. If we don’t realize that poor and unfair treatment of certain groups of people exists, we will just continue to follow the status quo and cause harm.</a:t>
            </a:r>
            <a:r>
              <a:rPr lang="en-CA" dirty="0">
                <a:effectLst/>
              </a:rPr>
              <a:t>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0E06A0D3-71B6-4409-BD5B-BE342BEBA76C}" type="slidenum">
              <a:rPr lang="en-CA" smtClean="0"/>
              <a:t>26</a:t>
            </a:fld>
            <a:endParaRPr lang="en-CA"/>
          </a:p>
        </p:txBody>
      </p:sp>
    </p:spTree>
    <p:extLst>
      <p:ext uri="{BB962C8B-B14F-4D97-AF65-F5344CB8AC3E}">
        <p14:creationId xmlns:p14="http://schemas.microsoft.com/office/powerpoint/2010/main" val="3017738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There are many things we can do right here in our classrooms and schools to make sure that everyone in our environment is respected, and be part of positive social change. [CLICK] In other presentations, we’ll talk about strategies we can use to create more inclusive environments and to make sure everyone can hold power. </a:t>
            </a:r>
          </a:p>
          <a:p>
            <a:endParaRPr lang="en-CA" dirty="0"/>
          </a:p>
        </p:txBody>
      </p:sp>
      <p:sp>
        <p:nvSpPr>
          <p:cNvPr id="4" name="Slide Number Placeholder 3"/>
          <p:cNvSpPr>
            <a:spLocks noGrp="1"/>
          </p:cNvSpPr>
          <p:nvPr>
            <p:ph type="sldNum" sz="quarter" idx="5"/>
          </p:nvPr>
        </p:nvSpPr>
        <p:spPr/>
        <p:txBody>
          <a:bodyPr/>
          <a:lstStyle/>
          <a:p>
            <a:fld id="{0E06A0D3-71B6-4409-BD5B-BE342BEBA76C}" type="slidenum">
              <a:rPr lang="en-CA" smtClean="0"/>
              <a:t>27</a:t>
            </a:fld>
            <a:endParaRPr lang="en-CA"/>
          </a:p>
        </p:txBody>
      </p:sp>
    </p:spTree>
    <p:extLst>
      <p:ext uri="{BB962C8B-B14F-4D97-AF65-F5344CB8AC3E}">
        <p14:creationId xmlns:p14="http://schemas.microsoft.com/office/powerpoint/2010/main" val="1155274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CA" sz="1200" kern="1200" dirty="0">
                <a:solidFill>
                  <a:schemeClr val="tx1"/>
                </a:solidFill>
                <a:effectLst/>
                <a:latin typeface="+mn-lt"/>
                <a:ea typeface="+mn-ea"/>
                <a:cs typeface="+mn-cs"/>
              </a:rPr>
              <a:t>To summarize, [CLICK] identity-based bullying is about power imbalances. [CLICK] These power imbalances reflect larger societal issues about who has power and is privileged, and who has less power and is oppressed. Identity-based bullying targets specific groups of individuals and oppresses them further. </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Although people experience identity-based bullying for things that seem to be about “the individual person” (gender, sexual orientation), the reason these things give some people power over others is rooted in societal beliefs.  </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[CLICK] Everyone has the right to be treated well, and no one should experience identity-based bullying.</a:t>
            </a:r>
          </a:p>
          <a:p>
            <a:pPr lvl="0"/>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make sure that everyone is respected in our schools, our classrooms, and in relationships between peers, [CLICK] we must first identify who is treated differently based on their identity. Becoming aware of people’s different identities and how this affects our attitudes and beliefs is a first step in preventing identity-based bullying in the classroom.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we understand that, we can [CLICK] move towards learning how to use power positively to right the power imbalances so that everyone is treated with respect (something we’ll talk about in a future lesson). </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1"/>
            <a:endParaRPr lang="en-C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343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29</a:t>
            </a:fld>
            <a:endParaRPr lang="en-CA"/>
          </a:p>
        </p:txBody>
      </p:sp>
    </p:spTree>
    <p:extLst>
      <p:ext uri="{BB962C8B-B14F-4D97-AF65-F5344CB8AC3E}">
        <p14:creationId xmlns:p14="http://schemas.microsoft.com/office/powerpoint/2010/main" val="202153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In Canada, at least 1 in 3 teens report being </a:t>
            </a:r>
            <a:r>
              <a:rPr lang="en-CA" sz="1200" b="1" kern="1200" dirty="0">
                <a:solidFill>
                  <a:schemeClr val="tx1"/>
                </a:solidFill>
                <a:effectLst/>
                <a:latin typeface="+mn-lt"/>
                <a:ea typeface="+mn-ea"/>
                <a:cs typeface="+mn-cs"/>
              </a:rPr>
              <a:t>bullied</a:t>
            </a:r>
            <a:r>
              <a:rPr lang="en-CA" sz="1200" kern="1200" dirty="0">
                <a:solidFill>
                  <a:schemeClr val="tx1"/>
                </a:solidFill>
                <a:effectLst/>
                <a:latin typeface="+mn-lt"/>
                <a:ea typeface="+mn-ea"/>
                <a:cs typeface="+mn-cs"/>
              </a:rPr>
              <a:t>. When we say bullying, we are talking about [CLICK] a destructive relationship [CLICK] where one person or a group of people hold </a:t>
            </a:r>
            <a:r>
              <a:rPr lang="en-CA" sz="1200" b="1" kern="1200" dirty="0">
                <a:solidFill>
                  <a:schemeClr val="tx1"/>
                </a:solidFill>
                <a:effectLst/>
                <a:latin typeface="+mn-lt"/>
                <a:ea typeface="+mn-ea"/>
                <a:cs typeface="+mn-cs"/>
              </a:rPr>
              <a:t>power</a:t>
            </a:r>
            <a:r>
              <a:rPr lang="en-CA" sz="1200" kern="1200" dirty="0">
                <a:solidFill>
                  <a:schemeClr val="tx1"/>
                </a:solidFill>
                <a:effectLst/>
                <a:latin typeface="+mn-lt"/>
                <a:ea typeface="+mn-ea"/>
                <a:cs typeface="+mn-cs"/>
              </a:rPr>
              <a:t> over another and [CLICK] intentionally acts aggressively to harm them. This is often done repeatedly. Bullying can happen in person or online. </a:t>
            </a:r>
            <a:r>
              <a:rPr lang="en-CA" sz="1200" i="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1"/>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Someone has power [CLICK] when they have the ability to act in ways that can impact the lives of others, either positively or negatively. Power is related to things like social status and popularity. Youth bully others in order to gain power. Today, we’ll be talking more about the power dynamics that help us understand bullying. </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3</a:t>
            </a:fld>
            <a:endParaRPr lang="en-CA"/>
          </a:p>
        </p:txBody>
      </p:sp>
    </p:spTree>
    <p:extLst>
      <p:ext uri="{BB962C8B-B14F-4D97-AF65-F5344CB8AC3E}">
        <p14:creationId xmlns:p14="http://schemas.microsoft.com/office/powerpoint/2010/main" val="403760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Bullying can take many forms: physical bullying, verbal bullying, social bullying, or cyber bullying.</a:t>
            </a:r>
          </a:p>
          <a:p>
            <a:pPr lvl="0"/>
            <a:r>
              <a:rPr lang="en-CA" sz="1200" kern="1200" dirty="0">
                <a:solidFill>
                  <a:schemeClr val="tx1"/>
                </a:solidFill>
                <a:effectLst/>
                <a:latin typeface="+mn-lt"/>
                <a:ea typeface="+mn-ea"/>
                <a:cs typeface="+mn-cs"/>
              </a:rPr>
              <a:t>[CLICK] Physical bullying could look like hitting someone.</a:t>
            </a:r>
          </a:p>
          <a:p>
            <a:pPr lvl="0"/>
            <a:r>
              <a:rPr lang="en-CA" sz="1200" kern="1200" dirty="0">
                <a:solidFill>
                  <a:schemeClr val="tx1"/>
                </a:solidFill>
                <a:effectLst/>
                <a:latin typeface="+mn-lt"/>
                <a:ea typeface="+mn-ea"/>
                <a:cs typeface="+mn-cs"/>
              </a:rPr>
              <a:t>[CLICK] Verbal bullying could look like calling someone names.</a:t>
            </a:r>
          </a:p>
          <a:p>
            <a:pPr lvl="0"/>
            <a:r>
              <a:rPr lang="en-CA" sz="1200" kern="1200" dirty="0">
                <a:solidFill>
                  <a:schemeClr val="tx1"/>
                </a:solidFill>
                <a:effectLst/>
                <a:latin typeface="+mn-lt"/>
                <a:ea typeface="+mn-ea"/>
                <a:cs typeface="+mn-cs"/>
              </a:rPr>
              <a:t>[CLICK] Social bullying could look like excluding someone from a group. </a:t>
            </a:r>
          </a:p>
          <a:p>
            <a:pPr lvl="0"/>
            <a:r>
              <a:rPr lang="en-CA" sz="1200" kern="1200" dirty="0">
                <a:solidFill>
                  <a:schemeClr val="tx1"/>
                </a:solidFill>
                <a:effectLst/>
                <a:latin typeface="+mn-lt"/>
                <a:ea typeface="+mn-ea"/>
                <a:cs typeface="+mn-cs"/>
              </a:rPr>
              <a:t>[CLICK] Cyber bullying could look like sharing someone else’s private photos on the internet without their permission.  </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4</a:t>
            </a:fld>
            <a:endParaRPr lang="en-CA"/>
          </a:p>
        </p:txBody>
      </p:sp>
    </p:spTree>
    <p:extLst>
      <p:ext uri="{BB962C8B-B14F-4D97-AF65-F5344CB8AC3E}">
        <p14:creationId xmlns:p14="http://schemas.microsoft.com/office/powerpoint/2010/main" val="90163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CA" sz="1200" kern="1200" dirty="0">
                <a:solidFill>
                  <a:schemeClr val="tx1"/>
                </a:solidFill>
                <a:effectLst/>
                <a:latin typeface="+mn-lt"/>
                <a:ea typeface="+mn-ea"/>
                <a:cs typeface="+mn-cs"/>
              </a:rPr>
              <a:t>Youth who are bullied are more likely to experience mental, physical, academic, and social challenges. </a:t>
            </a:r>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5</a:t>
            </a:fld>
            <a:endParaRPr lang="en-CA"/>
          </a:p>
        </p:txBody>
      </p:sp>
    </p:spTree>
    <p:extLst>
      <p:ext uri="{BB962C8B-B14F-4D97-AF65-F5344CB8AC3E}">
        <p14:creationId xmlns:p14="http://schemas.microsoft.com/office/powerpoint/2010/main" val="1032194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CA" sz="1200" kern="1200" dirty="0">
                <a:solidFill>
                  <a:schemeClr val="tx1"/>
                </a:solidFill>
                <a:effectLst/>
                <a:latin typeface="+mn-lt"/>
                <a:ea typeface="+mn-ea"/>
                <a:cs typeface="+mn-cs"/>
              </a:rPr>
              <a:t>They are also more likely to experience other types of harm</a:t>
            </a:r>
            <a:r>
              <a:rPr lang="en-CA" sz="800"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later in life, like </a:t>
            </a:r>
            <a:r>
              <a:rPr lang="en-CA" sz="1200" b="1" kern="1200" dirty="0">
                <a:solidFill>
                  <a:schemeClr val="tx1"/>
                </a:solidFill>
                <a:effectLst/>
                <a:latin typeface="+mn-lt"/>
                <a:ea typeface="+mn-ea"/>
                <a:cs typeface="+mn-cs"/>
              </a:rPr>
              <a:t>dating violence</a:t>
            </a:r>
            <a:r>
              <a:rPr lang="en-CA" sz="1200" kern="1200" dirty="0">
                <a:solidFill>
                  <a:schemeClr val="tx1"/>
                </a:solidFill>
                <a:effectLst/>
                <a:latin typeface="+mn-lt"/>
                <a:ea typeface="+mn-ea"/>
                <a:cs typeface="+mn-cs"/>
              </a:rPr>
              <a:t> or </a:t>
            </a:r>
            <a:r>
              <a:rPr lang="en-CA" sz="1200" b="1" kern="1200" dirty="0">
                <a:solidFill>
                  <a:schemeClr val="tx1"/>
                </a:solidFill>
                <a:effectLst/>
                <a:latin typeface="+mn-lt"/>
                <a:ea typeface="+mn-ea"/>
                <a:cs typeface="+mn-cs"/>
              </a:rPr>
              <a:t>sexual harassment</a:t>
            </a:r>
            <a:r>
              <a:rPr lang="en-CA" sz="1200" kern="1200" dirty="0">
                <a:solidFill>
                  <a:schemeClr val="tx1"/>
                </a:solidFill>
                <a:effectLst/>
                <a:latin typeface="+mn-lt"/>
                <a:ea typeface="+mn-ea"/>
                <a:cs typeface="+mn-cs"/>
              </a:rPr>
              <a:t>, compared to people who are not bullied.</a:t>
            </a:r>
          </a:p>
          <a:p>
            <a:pPr lvl="0"/>
            <a:r>
              <a:rPr lang="en-CA" sz="1200" kern="1200" dirty="0">
                <a:solidFill>
                  <a:schemeClr val="tx1"/>
                </a:solidFill>
                <a:effectLst/>
                <a:latin typeface="+mn-lt"/>
                <a:ea typeface="+mn-ea"/>
                <a:cs typeface="+mn-cs"/>
              </a:rPr>
              <a:t>[CLICK] Dating violence involves aggressive, threatening, or manipulative behaviour in teen romantic or sexual relationships</a:t>
            </a:r>
          </a:p>
          <a:p>
            <a:pPr lvl="0"/>
            <a:r>
              <a:rPr lang="en-US" sz="1200" kern="1200" dirty="0">
                <a:solidFill>
                  <a:schemeClr val="tx1"/>
                </a:solidFill>
                <a:effectLst/>
                <a:latin typeface="+mn-lt"/>
                <a:ea typeface="+mn-ea"/>
                <a:cs typeface="+mn-cs"/>
              </a:rPr>
              <a:t>[CLICK] Sexual harassment includes things like unwelcome comments, touching, or intimidation.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6</a:t>
            </a:fld>
            <a:endParaRPr lang="en-CA"/>
          </a:p>
        </p:txBody>
      </p:sp>
    </p:spTree>
    <p:extLst>
      <p:ext uri="{BB962C8B-B14F-4D97-AF65-F5344CB8AC3E}">
        <p14:creationId xmlns:p14="http://schemas.microsoft.com/office/powerpoint/2010/main" val="116498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In addition, youth who bully others are [CLICK] more likely to use drugs in an unhealthy way or [CLICK] skip school compared to youth who do not bully others. </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7</a:t>
            </a:fld>
            <a:endParaRPr lang="en-CA"/>
          </a:p>
        </p:txBody>
      </p:sp>
    </p:spTree>
    <p:extLst>
      <p:ext uri="{BB962C8B-B14F-4D97-AF65-F5344CB8AC3E}">
        <p14:creationId xmlns:p14="http://schemas.microsoft.com/office/powerpoint/2010/main" val="3876920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There are many different types of bullying, and bullying is something that anyone can experience. But today we will be talking about one specific type of bullying that only some people experience. It is called </a:t>
            </a:r>
            <a:r>
              <a:rPr lang="en-CA" sz="1200" b="1" kern="1200" dirty="0">
                <a:solidFill>
                  <a:schemeClr val="tx1"/>
                </a:solidFill>
                <a:effectLst/>
                <a:latin typeface="+mn-lt"/>
                <a:ea typeface="+mn-ea"/>
                <a:cs typeface="+mn-cs"/>
              </a:rPr>
              <a:t>identity-based bullying</a:t>
            </a:r>
            <a:r>
              <a:rPr lang="en-CA" sz="1200" kern="1200" dirty="0">
                <a:solidFill>
                  <a:schemeClr val="tx1"/>
                </a:solidFill>
                <a:effectLst/>
                <a:latin typeface="+mn-lt"/>
                <a:ea typeface="+mn-ea"/>
                <a:cs typeface="+mn-cs"/>
              </a:rPr>
              <a:t>, or [CLICK] bullying that targets people based on their identities. </a:t>
            </a:r>
          </a:p>
          <a:p>
            <a:pPr lvl="1"/>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Pieces of someone’s identity can include things like [CLICK] their gender, sexual orientation, race, ethnicity, nationality, body size, class, or disability. </a:t>
            </a:r>
          </a:p>
          <a:p>
            <a:pPr lvl="1"/>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Of course, there are many other pieces of people’s identities, too! These are just a few examples. </a:t>
            </a:r>
          </a:p>
          <a:p>
            <a:pPr lvl="1"/>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8</a:t>
            </a:fld>
            <a:endParaRPr lang="en-CA"/>
          </a:p>
        </p:txBody>
      </p:sp>
    </p:spTree>
    <p:extLst>
      <p:ext uri="{BB962C8B-B14F-4D97-AF65-F5344CB8AC3E}">
        <p14:creationId xmlns:p14="http://schemas.microsoft.com/office/powerpoint/2010/main" val="379827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[ASK]</a:t>
            </a:r>
          </a:p>
          <a:p>
            <a:pPr lvl="0"/>
            <a:r>
              <a:rPr lang="en-CA" sz="1200" kern="1200" dirty="0">
                <a:solidFill>
                  <a:schemeClr val="tx1"/>
                </a:solidFill>
                <a:effectLst/>
                <a:latin typeface="+mn-lt"/>
                <a:ea typeface="+mn-ea"/>
                <a:cs typeface="+mn-cs"/>
              </a:rPr>
              <a:t>What ways have you seen people being bullied? Has any of it been identity-based? Take a few moments to think about this. Then, in small groups, talk about examples of identity-based bullying you have seen on TV or in a movie. Who was bullied and why?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[FACILITATION GUIDANCE]</a:t>
            </a:r>
          </a:p>
          <a:p>
            <a:pPr lvl="0"/>
            <a:r>
              <a:rPr lang="en-CA" sz="1200" kern="1200" dirty="0">
                <a:solidFill>
                  <a:schemeClr val="tx1"/>
                </a:solidFill>
                <a:effectLst/>
                <a:latin typeface="+mn-lt"/>
                <a:ea typeface="+mn-ea"/>
                <a:cs typeface="+mn-cs"/>
              </a:rPr>
              <a:t>Acknowledge that these conversations are difficult to have because we have all probably participated in identity-based bullying, experienced identity-based bullying, or witnessed it. Be transparent about how talking about this can be hard, and make sure every student decides for themselves how much they want to contribute to the conversation. No one should be pressured to talk. Remember that ‘listening’ counts as participation, too. </a:t>
            </a:r>
          </a:p>
          <a:p>
            <a:pPr lvl="0"/>
            <a:r>
              <a:rPr lang="en-CA" sz="1200" kern="1200" dirty="0">
                <a:solidFill>
                  <a:schemeClr val="tx1"/>
                </a:solidFill>
                <a:effectLst/>
                <a:latin typeface="+mn-lt"/>
                <a:ea typeface="+mn-ea"/>
                <a:cs typeface="+mn-cs"/>
              </a:rPr>
              <a:t>Let your students think and discuss amongst themselves. After about 5 minutes, have the students lead the conversation in the classroom. It’s important for students to have the power to lead the conversation. If they are struggling with examples, see below. Focus the conversation on TV shows and movies so that no one is made uncomfortable with real life examples that involve students in the school. </a:t>
            </a:r>
          </a:p>
          <a:p>
            <a:pPr lvl="0"/>
            <a:r>
              <a:rPr lang="en-CA" sz="1200" kern="1200" dirty="0">
                <a:solidFill>
                  <a:schemeClr val="tx1"/>
                </a:solidFill>
                <a:effectLst/>
                <a:latin typeface="+mn-lt"/>
                <a:ea typeface="+mn-ea"/>
                <a:cs typeface="+mn-cs"/>
              </a:rPr>
              <a:t>Examples of identity-based bullying (general):</a:t>
            </a:r>
          </a:p>
          <a:p>
            <a:pPr lvl="1"/>
            <a:r>
              <a:rPr lang="en-CA" sz="1200" kern="1200" dirty="0">
                <a:solidFill>
                  <a:schemeClr val="tx1"/>
                </a:solidFill>
                <a:effectLst/>
                <a:latin typeface="+mn-lt"/>
                <a:ea typeface="+mn-ea"/>
                <a:cs typeface="+mn-cs"/>
              </a:rPr>
              <a:t>Calling someone hurtful names because they are gay</a:t>
            </a:r>
          </a:p>
          <a:p>
            <a:pPr lvl="1"/>
            <a:r>
              <a:rPr lang="en-CA" sz="1200" kern="1200" dirty="0">
                <a:solidFill>
                  <a:schemeClr val="tx1"/>
                </a:solidFill>
                <a:effectLst/>
                <a:latin typeface="+mn-lt"/>
                <a:ea typeface="+mn-ea"/>
                <a:cs typeface="+mn-cs"/>
              </a:rPr>
              <a:t>Excluding someone because they are of a different race</a:t>
            </a:r>
          </a:p>
          <a:p>
            <a:pPr lvl="1"/>
            <a:r>
              <a:rPr lang="en-CA" sz="1200" kern="1200" dirty="0">
                <a:solidFill>
                  <a:schemeClr val="tx1"/>
                </a:solidFill>
                <a:effectLst/>
                <a:latin typeface="+mn-lt"/>
                <a:ea typeface="+mn-ea"/>
                <a:cs typeface="+mn-cs"/>
              </a:rPr>
              <a:t>Catcalling someone because they’re a girl</a:t>
            </a:r>
          </a:p>
          <a:p>
            <a:pPr lvl="1"/>
            <a:r>
              <a:rPr lang="en-CA" sz="1200" kern="1200" dirty="0">
                <a:solidFill>
                  <a:schemeClr val="tx1"/>
                </a:solidFill>
                <a:effectLst/>
                <a:latin typeface="+mn-lt"/>
                <a:ea typeface="+mn-ea"/>
                <a:cs typeface="+mn-cs"/>
              </a:rPr>
              <a:t>Making a hurtful social media post about someone based on their physical appearance</a:t>
            </a:r>
          </a:p>
          <a:p>
            <a:pPr lvl="1"/>
            <a:r>
              <a:rPr lang="en-CA" sz="1200" kern="1200" dirty="0">
                <a:solidFill>
                  <a:schemeClr val="tx1"/>
                </a:solidFill>
                <a:effectLst/>
                <a:latin typeface="+mn-lt"/>
                <a:ea typeface="+mn-ea"/>
                <a:cs typeface="+mn-cs"/>
              </a:rPr>
              <a:t>Making fun of someone because they are a wheelchair user </a:t>
            </a:r>
          </a:p>
          <a:p>
            <a:pPr lvl="0"/>
            <a:r>
              <a:rPr lang="en-CA" sz="1200" kern="1200" dirty="0">
                <a:solidFill>
                  <a:schemeClr val="tx1"/>
                </a:solidFill>
                <a:effectLst/>
                <a:latin typeface="+mn-lt"/>
                <a:ea typeface="+mn-ea"/>
                <a:cs typeface="+mn-cs"/>
              </a:rPr>
              <a:t>TV shows or movies that may have shown identity-based bullying:</a:t>
            </a:r>
          </a:p>
          <a:p>
            <a:pPr lvl="1"/>
            <a:r>
              <a:rPr lang="en-CA" sz="1200" kern="1200" dirty="0">
                <a:solidFill>
                  <a:schemeClr val="tx1"/>
                </a:solidFill>
                <a:effectLst/>
                <a:latin typeface="+mn-lt"/>
                <a:ea typeface="+mn-ea"/>
                <a:cs typeface="+mn-cs"/>
              </a:rPr>
              <a:t>Mean Girls</a:t>
            </a:r>
          </a:p>
          <a:p>
            <a:pPr lvl="1"/>
            <a:r>
              <a:rPr lang="en-CA" sz="1200" kern="1200" dirty="0">
                <a:solidFill>
                  <a:schemeClr val="tx1"/>
                </a:solidFill>
                <a:effectLst/>
                <a:latin typeface="+mn-lt"/>
                <a:ea typeface="+mn-ea"/>
                <a:cs typeface="+mn-cs"/>
              </a:rPr>
              <a:t>Stranger Things</a:t>
            </a:r>
          </a:p>
          <a:p>
            <a:pPr lvl="1"/>
            <a:r>
              <a:rPr lang="en-CA" sz="1200" kern="1200" dirty="0">
                <a:solidFill>
                  <a:schemeClr val="tx1"/>
                </a:solidFill>
                <a:effectLst/>
                <a:latin typeface="+mn-lt"/>
                <a:ea typeface="+mn-ea"/>
                <a:cs typeface="+mn-cs"/>
              </a:rPr>
              <a:t>Riverdale</a:t>
            </a:r>
          </a:p>
          <a:p>
            <a:pPr lvl="1"/>
            <a:r>
              <a:rPr lang="en-CA" sz="1200" kern="1200" dirty="0">
                <a:solidFill>
                  <a:schemeClr val="tx1"/>
                </a:solidFill>
                <a:effectLst/>
                <a:latin typeface="+mn-lt"/>
                <a:ea typeface="+mn-ea"/>
                <a:cs typeface="+mn-cs"/>
              </a:rPr>
              <a:t>Sex Education</a:t>
            </a:r>
          </a:p>
          <a:p>
            <a:pPr lvl="1"/>
            <a:r>
              <a:rPr lang="en-CA" sz="1200" kern="1200" dirty="0">
                <a:solidFill>
                  <a:schemeClr val="tx1"/>
                </a:solidFill>
                <a:effectLst/>
                <a:latin typeface="+mn-lt"/>
                <a:ea typeface="+mn-ea"/>
                <a:cs typeface="+mn-cs"/>
              </a:rPr>
              <a:t>Heartstopper</a:t>
            </a:r>
          </a:p>
          <a:p>
            <a:pPr lvl="0"/>
            <a:r>
              <a:rPr lang="en-CA" sz="1200" kern="1200" dirty="0">
                <a:solidFill>
                  <a:schemeClr val="tx1"/>
                </a:solidFill>
                <a:effectLst/>
                <a:latin typeface="+mn-lt"/>
                <a:ea typeface="+mn-ea"/>
                <a:cs typeface="+mn-cs"/>
              </a:rPr>
              <a:t>Potential answers as to why people were bullied:</a:t>
            </a:r>
          </a:p>
          <a:p>
            <a:pPr lvl="1"/>
            <a:r>
              <a:rPr lang="en-CA" sz="1200" kern="1200" dirty="0">
                <a:solidFill>
                  <a:schemeClr val="tx1"/>
                </a:solidFill>
                <a:effectLst/>
                <a:latin typeface="+mn-lt"/>
                <a:ea typeface="+mn-ea"/>
                <a:cs typeface="+mn-cs"/>
              </a:rPr>
              <a:t>Lower social status</a:t>
            </a:r>
          </a:p>
          <a:p>
            <a:pPr lvl="1"/>
            <a:r>
              <a:rPr lang="en-CA" sz="1200" kern="1200" dirty="0">
                <a:solidFill>
                  <a:schemeClr val="tx1"/>
                </a:solidFill>
                <a:effectLst/>
                <a:latin typeface="+mn-lt"/>
                <a:ea typeface="+mn-ea"/>
                <a:cs typeface="+mn-cs"/>
              </a:rPr>
              <a:t>Less popular</a:t>
            </a: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9</a:t>
            </a:fld>
            <a:endParaRPr lang="en-CA"/>
          </a:p>
        </p:txBody>
      </p:sp>
    </p:spTree>
    <p:extLst>
      <p:ext uri="{BB962C8B-B14F-4D97-AF65-F5344CB8AC3E}">
        <p14:creationId xmlns:p14="http://schemas.microsoft.com/office/powerpoint/2010/main" val="414492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51649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73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34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629400" cy="1143000"/>
          </a:xfrm>
        </p:spPr>
        <p:txBody>
          <a:bodyPr/>
          <a:lstStyle/>
          <a:p>
            <a:r>
              <a:rPr lang="en-US"/>
              <a:t>Click to edit Master title style</a:t>
            </a:r>
          </a:p>
        </p:txBody>
      </p:sp>
      <p:sp>
        <p:nvSpPr>
          <p:cNvPr id="3" name="Chart Placeholder 2"/>
          <p:cNvSpPr>
            <a:spLocks noGrp="1"/>
          </p:cNvSpPr>
          <p:nvPr>
            <p:ph type="chart" idx="1"/>
          </p:nvPr>
        </p:nvSpPr>
        <p:spPr>
          <a:xfrm>
            <a:off x="685800" y="1600200"/>
            <a:ext cx="7772400" cy="4114800"/>
          </a:xfrm>
        </p:spPr>
        <p:txBody>
          <a:bodyPr/>
          <a:lstStyle/>
          <a:p>
            <a:r>
              <a:rPr lang="en-US"/>
              <a:t>Click icon to add chart</a:t>
            </a:r>
          </a:p>
        </p:txBody>
      </p:sp>
    </p:spTree>
    <p:extLst>
      <p:ext uri="{BB962C8B-B14F-4D97-AF65-F5344CB8AC3E}">
        <p14:creationId xmlns:p14="http://schemas.microsoft.com/office/powerpoint/2010/main" val="122335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7" y="593336"/>
            <a:ext cx="8521181" cy="763671"/>
          </a:xfrm>
          <a:prstGeom prst="rect">
            <a:avLst/>
          </a:prstGeom>
        </p:spPr>
        <p:txBody>
          <a:bodyPr spcFirstLastPara="1" wrap="square" lIns="112875" tIns="112875" rIns="112875" bIns="112875" anchor="t" anchorCtr="0"/>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Shape 18"/>
          <p:cNvSpPr txBox="1">
            <a:spLocks noGrp="1"/>
          </p:cNvSpPr>
          <p:nvPr>
            <p:ph type="body" idx="1"/>
          </p:nvPr>
        </p:nvSpPr>
        <p:spPr>
          <a:xfrm>
            <a:off x="311717" y="1536555"/>
            <a:ext cx="8521181" cy="4555031"/>
          </a:xfrm>
          <a:prstGeom prst="rect">
            <a:avLst/>
          </a:prstGeom>
        </p:spPr>
        <p:txBody>
          <a:bodyPr spcFirstLastPara="1" wrap="square" lIns="112875" tIns="112875" rIns="112875" bIns="112875" anchor="t" anchorCtr="0"/>
          <a:lstStyle>
            <a:lvl1pPr marL="411389" lvl="0" indent="-331396">
              <a:spcBef>
                <a:spcPts val="0"/>
              </a:spcBef>
              <a:spcAft>
                <a:spcPts val="0"/>
              </a:spcAft>
              <a:buSzPts val="2200"/>
              <a:buChar char="●"/>
              <a:defRPr/>
            </a:lvl1pPr>
            <a:lvl2pPr marL="822777" lvl="1" indent="-302828">
              <a:spcBef>
                <a:spcPts val="1800"/>
              </a:spcBef>
              <a:spcAft>
                <a:spcPts val="0"/>
              </a:spcAft>
              <a:buSzPts val="1700"/>
              <a:buChar char="○"/>
              <a:defRPr/>
            </a:lvl2pPr>
            <a:lvl3pPr marL="1234166" lvl="2" indent="-302828">
              <a:spcBef>
                <a:spcPts val="1800"/>
              </a:spcBef>
              <a:spcAft>
                <a:spcPts val="0"/>
              </a:spcAft>
              <a:buSzPts val="1700"/>
              <a:buChar char="■"/>
              <a:defRPr/>
            </a:lvl3pPr>
            <a:lvl4pPr marL="1645554" lvl="3" indent="-302828">
              <a:spcBef>
                <a:spcPts val="1800"/>
              </a:spcBef>
              <a:spcAft>
                <a:spcPts val="0"/>
              </a:spcAft>
              <a:buSzPts val="1700"/>
              <a:buChar char="●"/>
              <a:defRPr/>
            </a:lvl4pPr>
            <a:lvl5pPr marL="2056943" lvl="4" indent="-302828">
              <a:spcBef>
                <a:spcPts val="1800"/>
              </a:spcBef>
              <a:spcAft>
                <a:spcPts val="0"/>
              </a:spcAft>
              <a:buSzPts val="1700"/>
              <a:buChar char="○"/>
              <a:defRPr/>
            </a:lvl5pPr>
            <a:lvl6pPr marL="2468331" lvl="5" indent="-302828">
              <a:spcBef>
                <a:spcPts val="1800"/>
              </a:spcBef>
              <a:spcAft>
                <a:spcPts val="0"/>
              </a:spcAft>
              <a:buSzPts val="1700"/>
              <a:buChar char="■"/>
              <a:defRPr/>
            </a:lvl6pPr>
            <a:lvl7pPr marL="2879720" lvl="6" indent="-302828">
              <a:spcBef>
                <a:spcPts val="1800"/>
              </a:spcBef>
              <a:spcAft>
                <a:spcPts val="0"/>
              </a:spcAft>
              <a:buSzPts val="1700"/>
              <a:buChar char="●"/>
              <a:defRPr/>
            </a:lvl7pPr>
            <a:lvl8pPr marL="3291108" lvl="7" indent="-302828">
              <a:spcBef>
                <a:spcPts val="1800"/>
              </a:spcBef>
              <a:spcAft>
                <a:spcPts val="0"/>
              </a:spcAft>
              <a:buSzPts val="1700"/>
              <a:buChar char="○"/>
              <a:defRPr/>
            </a:lvl8pPr>
            <a:lvl9pPr marL="3702497" lvl="8" indent="-302828">
              <a:spcBef>
                <a:spcPts val="1800"/>
              </a:spcBef>
              <a:spcAft>
                <a:spcPts val="1800"/>
              </a:spcAft>
              <a:buSzPts val="1700"/>
              <a:buChar char="■"/>
              <a:defRPr/>
            </a:lvl9pPr>
          </a:lstStyle>
          <a:p>
            <a:endParaRPr/>
          </a:p>
        </p:txBody>
      </p:sp>
      <p:sp>
        <p:nvSpPr>
          <p:cNvPr id="19" name="Shape 19"/>
          <p:cNvSpPr txBox="1">
            <a:spLocks noGrp="1"/>
          </p:cNvSpPr>
          <p:nvPr>
            <p:ph type="sldNum" idx="12"/>
          </p:nvPr>
        </p:nvSpPr>
        <p:spPr>
          <a:xfrm>
            <a:off x="8472926" y="6217305"/>
            <a:ext cx="548726" cy="524771"/>
          </a:xfrm>
          <a:prstGeom prst="rect">
            <a:avLst/>
          </a:prstGeom>
        </p:spPr>
        <p:txBody>
          <a:bodyPr spcFirstLastPara="1" wrap="square" lIns="112875" tIns="112875" rIns="112875" bIns="112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04028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4169568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762382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675814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4085913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884298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88469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4889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409341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397463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701697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015529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76024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20809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5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82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00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52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1796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85588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alpha val="0"/>
          </a:schemeClr>
        </a:solidFill>
        <a:effectLst/>
      </p:bgPr>
    </p:bg>
    <p:spTree>
      <p:nvGrpSpPr>
        <p:cNvPr id="1" name=""/>
        <p:cNvGrpSpPr/>
        <p:nvPr/>
      </p:nvGrpSpPr>
      <p:grpSpPr>
        <a:xfrm>
          <a:off x="0" y="0"/>
          <a:ext cx="0" cy="0"/>
          <a:chOff x="0" y="0"/>
          <a:chExt cx="0" cy="0"/>
        </a:xfrm>
      </p:grpSpPr>
      <p:pic>
        <p:nvPicPr>
          <p:cNvPr id="1031" name="Picture 7" descr="prevnet slide background copy"/>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192088"/>
            <a:ext cx="9144000" cy="7050088"/>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0"/>
            <a:ext cx="6629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501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9" r:id="rId13"/>
  </p:sldLayoutIdLst>
  <p:txStyles>
    <p:title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ea typeface="+mn-ea"/>
        </a:defRPr>
      </a:lvl2pPr>
      <a:lvl3pPr marL="857250" indent="-171450" algn="l" rtl="0" eaLnBrk="1" fontAlgn="base" hangingPunct="1">
        <a:spcBef>
          <a:spcPct val="20000"/>
        </a:spcBef>
        <a:spcAft>
          <a:spcPct val="0"/>
        </a:spcAft>
        <a:buChar char="•"/>
        <a:defRPr sz="1800">
          <a:solidFill>
            <a:schemeClr val="tx1"/>
          </a:solidFill>
          <a:latin typeface="+mn-lt"/>
          <a:ea typeface="+mn-ea"/>
        </a:defRPr>
      </a:lvl3pPr>
      <a:lvl4pPr marL="1200150" indent="-171450" algn="l" rtl="0" eaLnBrk="1" fontAlgn="base" hangingPunct="1">
        <a:spcBef>
          <a:spcPct val="20000"/>
        </a:spcBef>
        <a:spcAft>
          <a:spcPct val="0"/>
        </a:spcAft>
        <a:buChar char="–"/>
        <a:defRPr sz="1500">
          <a:solidFill>
            <a:schemeClr val="tx1"/>
          </a:solidFill>
          <a:latin typeface="+mn-lt"/>
          <a:ea typeface="+mn-ea"/>
        </a:defRPr>
      </a:lvl4pPr>
      <a:lvl5pPr marL="1543050" indent="-171450" algn="l" rtl="0" eaLnBrk="1" fontAlgn="base" hangingPunct="1">
        <a:spcBef>
          <a:spcPct val="20000"/>
        </a:spcBef>
        <a:spcAft>
          <a:spcPct val="0"/>
        </a:spcAft>
        <a:buChar char="»"/>
        <a:defRPr sz="15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5315995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0.xml"/><Relationship Id="rId7"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1.xml"/><Relationship Id="rId7"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2.xml"/><Relationship Id="rId7" Type="http://schemas.openxmlformats.org/officeDocument/2006/relationships/image" Target="../media/image30.png"/><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3.png"/><Relationship Id="rId5" Type="http://schemas.openxmlformats.org/officeDocument/2006/relationships/image" Target="../media/image2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image" Target="../media/image34.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6.xml"/><Relationship Id="rId5" Type="http://schemas.openxmlformats.org/officeDocument/2006/relationships/image" Target="../media/image3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0.xml"/><Relationship Id="rId7"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37.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0.png"/><Relationship Id="rId2" Type="http://schemas.openxmlformats.org/officeDocument/2006/relationships/slideLayout" Target="../slideLayouts/slideLayout13.xml"/><Relationship Id="rId1" Type="http://schemas.openxmlformats.org/officeDocument/2006/relationships/tags" Target="../tags/tag20.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0.png"/><Relationship Id="rId2" Type="http://schemas.openxmlformats.org/officeDocument/2006/relationships/slideLayout" Target="../slideLayouts/slideLayout13.xml"/><Relationship Id="rId1" Type="http://schemas.openxmlformats.org/officeDocument/2006/relationships/tags" Target="../tags/tag21.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1.png"/><Relationship Id="rId2" Type="http://schemas.openxmlformats.org/officeDocument/2006/relationships/slideLayout" Target="../slideLayouts/slideLayout13.xml"/><Relationship Id="rId1" Type="http://schemas.openxmlformats.org/officeDocument/2006/relationships/tags" Target="../tags/tag22.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3.xml"/><Relationship Id="rId5" Type="http://schemas.openxmlformats.org/officeDocument/2006/relationships/image" Target="../media/image4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4.xml"/><Relationship Id="rId6" Type="http://schemas.openxmlformats.org/officeDocument/2006/relationships/image" Target="../media/image42.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26.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png"/><Relationship Id="rId9"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2.png"/><Relationship Id="rId5" Type="http://schemas.openxmlformats.org/officeDocument/2006/relationships/image" Target="../media/image49.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27.xml"/><Relationship Id="rId5" Type="http://schemas.openxmlformats.org/officeDocument/2006/relationships/image" Target="../media/image19.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image" Target="../media/image1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hape 54">
            <a:extLst>
              <a:ext uri="{FF2B5EF4-FFF2-40B4-BE49-F238E27FC236}">
                <a16:creationId xmlns:a16="http://schemas.microsoft.com/office/drawing/2014/main" id="{D583E488-531D-4BDA-B158-E23CA1259E44}"/>
              </a:ext>
            </a:extLst>
          </p:cNvPr>
          <p:cNvPicPr preferRelativeResize="0"/>
          <p:nvPr/>
        </p:nvPicPr>
        <p:blipFill>
          <a:blip r:embed="rId3">
            <a:alphaModFix/>
          </a:blip>
          <a:stretch>
            <a:fillRect/>
          </a:stretch>
        </p:blipFill>
        <p:spPr>
          <a:xfrm>
            <a:off x="0" y="0"/>
            <a:ext cx="9144000" cy="6858000"/>
          </a:xfrm>
          <a:prstGeom prst="rect">
            <a:avLst/>
          </a:prstGeom>
          <a:noFill/>
          <a:ln>
            <a:noFill/>
          </a:ln>
        </p:spPr>
      </p:pic>
      <p:sp>
        <p:nvSpPr>
          <p:cNvPr id="6" name="Title 1">
            <a:extLst>
              <a:ext uri="{FF2B5EF4-FFF2-40B4-BE49-F238E27FC236}">
                <a16:creationId xmlns:a16="http://schemas.microsoft.com/office/drawing/2014/main" id="{233E2119-717C-924F-2CCB-7E22A830C8FE}"/>
              </a:ext>
            </a:extLst>
          </p:cNvPr>
          <p:cNvSpPr txBox="1">
            <a:spLocks/>
          </p:cNvSpPr>
          <p:nvPr/>
        </p:nvSpPr>
        <p:spPr>
          <a:xfrm>
            <a:off x="0" y="1637931"/>
            <a:ext cx="5481566" cy="41633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4800" dirty="0">
                <a:latin typeface="Myriad Pro Light" panose="020B0403030403020204" pitchFamily="34" charset="0"/>
                <a:ea typeface="Roboto" panose="02000000000000000000" pitchFamily="2" charset="0"/>
                <a:cs typeface="Malayalam MN" pitchFamily="2" charset="0"/>
              </a:rPr>
              <a:t>Power, Privilege, Oppression, and Intersectionality</a:t>
            </a:r>
          </a:p>
        </p:txBody>
      </p:sp>
      <p:sp>
        <p:nvSpPr>
          <p:cNvPr id="7" name="TextBox 6">
            <a:extLst>
              <a:ext uri="{FF2B5EF4-FFF2-40B4-BE49-F238E27FC236}">
                <a16:creationId xmlns:a16="http://schemas.microsoft.com/office/drawing/2014/main" id="{0A70137C-B05D-E299-352D-838DAD7D9EDA}"/>
              </a:ext>
            </a:extLst>
          </p:cNvPr>
          <p:cNvSpPr txBox="1"/>
          <p:nvPr/>
        </p:nvSpPr>
        <p:spPr>
          <a:xfrm>
            <a:off x="1919885" y="3228945"/>
            <a:ext cx="1699504" cy="400110"/>
          </a:xfrm>
          <a:prstGeom prst="rect">
            <a:avLst/>
          </a:prstGeom>
          <a:noFill/>
        </p:spPr>
        <p:txBody>
          <a:bodyPr wrap="none" rtlCol="0">
            <a:spAutoFit/>
          </a:bodyPr>
          <a:lstStyle/>
          <a:p>
            <a:r>
              <a:rPr lang="en-CA" sz="2000" b="1" dirty="0">
                <a:solidFill>
                  <a:srgbClr val="D62E46"/>
                </a:solidFill>
                <a:latin typeface="Myriad Pro Light" panose="020B0403030403020204"/>
              </a:rPr>
              <a:t>LESSON ONE:</a:t>
            </a:r>
          </a:p>
        </p:txBody>
      </p:sp>
      <p:sp>
        <p:nvSpPr>
          <p:cNvPr id="2" name="TextBox 1">
            <a:extLst>
              <a:ext uri="{FF2B5EF4-FFF2-40B4-BE49-F238E27FC236}">
                <a16:creationId xmlns:a16="http://schemas.microsoft.com/office/drawing/2014/main" id="{68736F8E-5D31-0B56-26AA-78B98663169E}"/>
              </a:ext>
            </a:extLst>
          </p:cNvPr>
          <p:cNvSpPr txBox="1"/>
          <p:nvPr/>
        </p:nvSpPr>
        <p:spPr>
          <a:xfrm>
            <a:off x="130629" y="808703"/>
            <a:ext cx="4170181" cy="1077218"/>
          </a:xfrm>
          <a:prstGeom prst="rect">
            <a:avLst/>
          </a:prstGeom>
          <a:noFill/>
        </p:spPr>
        <p:txBody>
          <a:bodyPr wrap="none" rtlCol="0">
            <a:spAutoFit/>
          </a:bodyPr>
          <a:lstStyle/>
          <a:p>
            <a:r>
              <a:rPr lang="en-CA" sz="2200" i="1" dirty="0">
                <a:latin typeface="Myriad Pro Light" panose="020B0403030403020204" pitchFamily="34" charset="0"/>
                <a:ea typeface="Roboto" panose="02000000000000000000" pitchFamily="2" charset="0"/>
                <a:cs typeface="Malayalam MN" pitchFamily="2" charset="0"/>
              </a:rPr>
              <a:t>Teaching and Learning Resources </a:t>
            </a:r>
          </a:p>
          <a:p>
            <a:r>
              <a:rPr lang="en-CA" sz="2200" i="1" dirty="0">
                <a:latin typeface="Myriad Pro Light" panose="020B0403030403020204" pitchFamily="34" charset="0"/>
                <a:ea typeface="Roboto" panose="02000000000000000000" pitchFamily="2" charset="0"/>
                <a:cs typeface="Malayalam MN" pitchFamily="2" charset="0"/>
              </a:rPr>
              <a:t>to Prevent Identity-based Bullying</a:t>
            </a:r>
          </a:p>
          <a:p>
            <a:endParaRPr lang="en-CA" sz="2000" i="1" dirty="0"/>
          </a:p>
        </p:txBody>
      </p:sp>
    </p:spTree>
    <p:extLst>
      <p:ext uri="{BB962C8B-B14F-4D97-AF65-F5344CB8AC3E}">
        <p14:creationId xmlns:p14="http://schemas.microsoft.com/office/powerpoint/2010/main" val="222894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7BBED5CC-300E-9F25-BEBE-1FFF884831CC}"/>
              </a:ext>
            </a:extLst>
          </p:cNvPr>
          <p:cNvSpPr/>
          <p:nvPr/>
        </p:nvSpPr>
        <p:spPr>
          <a:xfrm>
            <a:off x="3374141" y="485986"/>
            <a:ext cx="2764490" cy="2389607"/>
          </a:xfrm>
          <a:prstGeom prst="ellipse">
            <a:avLst/>
          </a:prstGeom>
          <a:solidFill>
            <a:schemeClr val="accent3"/>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hape 98">
            <a:extLst>
              <a:ext uri="{FF2B5EF4-FFF2-40B4-BE49-F238E27FC236}">
                <a16:creationId xmlns:a16="http://schemas.microsoft.com/office/drawing/2014/main" id="{C7603B0F-33AC-0C85-BE7B-86EC19705CF0}"/>
              </a:ext>
            </a:extLst>
          </p:cNvPr>
          <p:cNvSpPr txBox="1">
            <a:spLocks/>
          </p:cNvSpPr>
          <p:nvPr/>
        </p:nvSpPr>
        <p:spPr bwMode="auto">
          <a:xfrm>
            <a:off x="3462472" y="1385708"/>
            <a:ext cx="2641945" cy="4704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2400" kern="0" dirty="0">
                <a:solidFill>
                  <a:srgbClr val="3280B6"/>
                </a:solidFill>
                <a:latin typeface="Myriad Pro Light" panose="020B0403030403020204" pitchFamily="34" charset="0"/>
                <a:ea typeface="Signika"/>
                <a:cs typeface="Malayalam MN" pitchFamily="2" charset="0"/>
                <a:sym typeface="Signika"/>
              </a:rPr>
              <a:t>Lower social status?</a:t>
            </a:r>
            <a:endParaRPr lang="en-CA" sz="2400" kern="0" dirty="0">
              <a:solidFill>
                <a:srgbClr val="3280B6"/>
              </a:solidFill>
              <a:latin typeface="Myriad Pro Light" panose="020B0403030403020204" pitchFamily="34" charset="0"/>
              <a:cs typeface="Malayalam MN" pitchFamily="2" charset="0"/>
            </a:endParaRPr>
          </a:p>
        </p:txBody>
      </p:sp>
      <p:sp>
        <p:nvSpPr>
          <p:cNvPr id="19" name="Oval 18">
            <a:extLst>
              <a:ext uri="{FF2B5EF4-FFF2-40B4-BE49-F238E27FC236}">
                <a16:creationId xmlns:a16="http://schemas.microsoft.com/office/drawing/2014/main" id="{D69DA334-6BB2-33F7-B377-1AD0938CF69C}"/>
              </a:ext>
            </a:extLst>
          </p:cNvPr>
          <p:cNvSpPr/>
          <p:nvPr/>
        </p:nvSpPr>
        <p:spPr>
          <a:xfrm>
            <a:off x="6209420" y="1433234"/>
            <a:ext cx="2641945" cy="2203186"/>
          </a:xfrm>
          <a:prstGeom prst="ellipse">
            <a:avLst/>
          </a:prstGeom>
          <a:solidFill>
            <a:schemeClr val="accent3"/>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hape 98">
            <a:extLst>
              <a:ext uri="{FF2B5EF4-FFF2-40B4-BE49-F238E27FC236}">
                <a16:creationId xmlns:a16="http://schemas.microsoft.com/office/drawing/2014/main" id="{79F57B97-FC9F-7E12-6F0D-DF4D71360684}"/>
              </a:ext>
            </a:extLst>
          </p:cNvPr>
          <p:cNvSpPr txBox="1">
            <a:spLocks/>
          </p:cNvSpPr>
          <p:nvPr/>
        </p:nvSpPr>
        <p:spPr bwMode="auto">
          <a:xfrm>
            <a:off x="6209420" y="2217015"/>
            <a:ext cx="2641945" cy="4704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2400" kern="0" dirty="0">
                <a:solidFill>
                  <a:srgbClr val="3280B6"/>
                </a:solidFill>
                <a:latin typeface="Myriad Pro Light" panose="020B0403030403020204" pitchFamily="34" charset="0"/>
                <a:ea typeface="Signika"/>
                <a:cs typeface="Malayalam MN" pitchFamily="2" charset="0"/>
                <a:sym typeface="Signika"/>
              </a:rPr>
              <a:t>Less popular?</a:t>
            </a:r>
            <a:endParaRPr lang="en-CA" sz="2400" kern="0" dirty="0">
              <a:solidFill>
                <a:srgbClr val="3280B6"/>
              </a:solidFill>
              <a:latin typeface="Myriad Pro Light" panose="020B0403030403020204" pitchFamily="34" charset="0"/>
              <a:cs typeface="Malayalam MN" pitchFamily="2" charset="0"/>
            </a:endParaRPr>
          </a:p>
        </p:txBody>
      </p:sp>
      <p:pic>
        <p:nvPicPr>
          <p:cNvPr id="22" name="Picture 21">
            <a:extLst>
              <a:ext uri="{FF2B5EF4-FFF2-40B4-BE49-F238E27FC236}">
                <a16:creationId xmlns:a16="http://schemas.microsoft.com/office/drawing/2014/main" id="{CD748A56-D654-121E-686A-762F9E0A51E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4869" t="18635" r="15266" b="14978"/>
          <a:stretch/>
        </p:blipFill>
        <p:spPr>
          <a:xfrm>
            <a:off x="740927" y="3063697"/>
            <a:ext cx="8011884" cy="3532690"/>
          </a:xfrm>
          <a:prstGeom prst="rect">
            <a:avLst/>
          </a:prstGeom>
        </p:spPr>
      </p:pic>
      <p:sp>
        <p:nvSpPr>
          <p:cNvPr id="23" name="Rectangle 22">
            <a:extLst>
              <a:ext uri="{FF2B5EF4-FFF2-40B4-BE49-F238E27FC236}">
                <a16:creationId xmlns:a16="http://schemas.microsoft.com/office/drawing/2014/main" id="{932EAD1F-FDE2-299C-50CB-1D162DC42E0B}"/>
              </a:ext>
            </a:extLst>
          </p:cNvPr>
          <p:cNvSpPr/>
          <p:nvPr/>
        </p:nvSpPr>
        <p:spPr>
          <a:xfrm>
            <a:off x="2354517" y="4209142"/>
            <a:ext cx="4681670" cy="1077218"/>
          </a:xfrm>
          <a:prstGeom prst="rect">
            <a:avLst/>
          </a:prstGeom>
        </p:spPr>
        <p:txBody>
          <a:bodyPr wrap="square">
            <a:spAutoFit/>
          </a:bodyPr>
          <a:lstStyle/>
          <a:p>
            <a:pPr algn="ctr"/>
            <a:r>
              <a:rPr lang="en-US" sz="3200" b="1" i="1" dirty="0">
                <a:solidFill>
                  <a:srgbClr val="DD4851"/>
                </a:solidFill>
                <a:latin typeface="Myriad Pro Light" panose="020B0403030403020204" pitchFamily="34" charset="0"/>
                <a:cs typeface="Malayalam MN" pitchFamily="2" charset="0"/>
              </a:rPr>
              <a:t>BUT WHY DO THESE DIFFERENCES EXIST?</a:t>
            </a:r>
          </a:p>
        </p:txBody>
      </p:sp>
      <p:pic>
        <p:nvPicPr>
          <p:cNvPr id="3" name="Picture 2" descr="Logo, company name&#10;&#10;Description automatically generated">
            <a:extLst>
              <a:ext uri="{FF2B5EF4-FFF2-40B4-BE49-F238E27FC236}">
                <a16:creationId xmlns:a16="http://schemas.microsoft.com/office/drawing/2014/main" id="{C23EADD2-EAFD-E0C5-3BFF-EC5747F6957B}"/>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4" name="Picture 3">
            <a:extLst>
              <a:ext uri="{FF2B5EF4-FFF2-40B4-BE49-F238E27FC236}">
                <a16:creationId xmlns:a16="http://schemas.microsoft.com/office/drawing/2014/main" id="{CF525B13-315A-EC0D-24AB-F28A0A5232B1}"/>
              </a:ext>
            </a:extLst>
          </p:cNvPr>
          <p:cNvPicPr>
            <a:picLocks noChangeAspect="1"/>
          </p:cNvPicPr>
          <p:nvPr/>
        </p:nvPicPr>
        <p:blipFill>
          <a:blip r:embed="rId7"/>
          <a:stretch>
            <a:fillRect/>
          </a:stretch>
        </p:blipFill>
        <p:spPr>
          <a:xfrm>
            <a:off x="4262986" y="2104"/>
            <a:ext cx="967763" cy="967763"/>
          </a:xfrm>
          <a:prstGeom prst="rect">
            <a:avLst/>
          </a:prstGeom>
        </p:spPr>
      </p:pic>
      <p:pic>
        <p:nvPicPr>
          <p:cNvPr id="5" name="Picture 4">
            <a:extLst>
              <a:ext uri="{FF2B5EF4-FFF2-40B4-BE49-F238E27FC236}">
                <a16:creationId xmlns:a16="http://schemas.microsoft.com/office/drawing/2014/main" id="{2B824AAD-13D9-82CA-1665-97C0A2DDBC13}"/>
              </a:ext>
            </a:extLst>
          </p:cNvPr>
          <p:cNvPicPr>
            <a:picLocks noChangeAspect="1"/>
          </p:cNvPicPr>
          <p:nvPr/>
        </p:nvPicPr>
        <p:blipFill>
          <a:blip r:embed="rId7"/>
          <a:stretch>
            <a:fillRect/>
          </a:stretch>
        </p:blipFill>
        <p:spPr>
          <a:xfrm>
            <a:off x="7127637" y="949352"/>
            <a:ext cx="967763" cy="967763"/>
          </a:xfrm>
          <a:prstGeom prst="rect">
            <a:avLst/>
          </a:prstGeom>
        </p:spPr>
      </p:pic>
      <p:pic>
        <p:nvPicPr>
          <p:cNvPr id="6" name="Picture 5">
            <a:extLst>
              <a:ext uri="{FF2B5EF4-FFF2-40B4-BE49-F238E27FC236}">
                <a16:creationId xmlns:a16="http://schemas.microsoft.com/office/drawing/2014/main" id="{C6C690AE-F3F7-40BC-0726-0A90B979F869}"/>
              </a:ext>
            </a:extLst>
          </p:cNvPr>
          <p:cNvPicPr>
            <a:picLocks noChangeAspect="1"/>
          </p:cNvPicPr>
          <p:nvPr/>
        </p:nvPicPr>
        <p:blipFill>
          <a:blip r:embed="rId8"/>
          <a:stretch>
            <a:fillRect/>
          </a:stretch>
        </p:blipFill>
        <p:spPr>
          <a:xfrm>
            <a:off x="529568" y="814422"/>
            <a:ext cx="2176939" cy="2176939"/>
          </a:xfrm>
          <a:prstGeom prst="rect">
            <a:avLst/>
          </a:prstGeom>
        </p:spPr>
      </p:pic>
    </p:spTree>
    <p:custDataLst>
      <p:tags r:id="rId1"/>
    </p:custDataLst>
    <p:extLst>
      <p:ext uri="{BB962C8B-B14F-4D97-AF65-F5344CB8AC3E}">
        <p14:creationId xmlns:p14="http://schemas.microsoft.com/office/powerpoint/2010/main" val="167337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E0CD573-7F74-6CAD-52B6-9AB64AFA85EE}"/>
              </a:ext>
            </a:extLst>
          </p:cNvPr>
          <p:cNvSpPr txBox="1"/>
          <p:nvPr/>
        </p:nvSpPr>
        <p:spPr>
          <a:xfrm>
            <a:off x="618978" y="126433"/>
            <a:ext cx="2577632" cy="523220"/>
          </a:xfrm>
          <a:prstGeom prst="rect">
            <a:avLst/>
          </a:prstGeom>
          <a:noFill/>
        </p:spPr>
        <p:txBody>
          <a:bodyPr wrap="square">
            <a:spAutoFit/>
          </a:bodyPr>
          <a:lstStyle/>
          <a:p>
            <a:pPr marL="0" indent="0" algn="ctr">
              <a:buFontTx/>
              <a:buNone/>
            </a:pPr>
            <a:r>
              <a:rPr lang="en-CA" sz="2800" kern="0" dirty="0">
                <a:latin typeface="Myriad Pro Light" panose="020B0403030403020204" pitchFamily="34" charset="0"/>
                <a:cs typeface="Malayalam MN" pitchFamily="2" charset="0"/>
              </a:rPr>
              <a:t>Treated well</a:t>
            </a:r>
          </a:p>
        </p:txBody>
      </p:sp>
      <p:sp>
        <p:nvSpPr>
          <p:cNvPr id="22" name="TextBox 21">
            <a:extLst>
              <a:ext uri="{FF2B5EF4-FFF2-40B4-BE49-F238E27FC236}">
                <a16:creationId xmlns:a16="http://schemas.microsoft.com/office/drawing/2014/main" id="{6C097907-B2CF-00A2-CE8C-E97DB57B0FA0}"/>
              </a:ext>
            </a:extLst>
          </p:cNvPr>
          <p:cNvSpPr txBox="1"/>
          <p:nvPr/>
        </p:nvSpPr>
        <p:spPr>
          <a:xfrm>
            <a:off x="6476687" y="2905780"/>
            <a:ext cx="1852788" cy="523220"/>
          </a:xfrm>
          <a:prstGeom prst="rect">
            <a:avLst/>
          </a:prstGeom>
          <a:noFill/>
        </p:spPr>
        <p:txBody>
          <a:bodyPr wrap="square">
            <a:spAutoFit/>
          </a:bodyPr>
          <a:lstStyle/>
          <a:p>
            <a:pPr marL="0" indent="0" algn="ctr">
              <a:buFontTx/>
              <a:buNone/>
            </a:pPr>
            <a:r>
              <a:rPr lang="en-CA" sz="2800" kern="0" dirty="0">
                <a:latin typeface="Myriad Pro Light" panose="020B0403030403020204" pitchFamily="34" charset="0"/>
                <a:cs typeface="Malayalam MN" pitchFamily="2" charset="0"/>
              </a:rPr>
              <a:t>Stigma</a:t>
            </a:r>
          </a:p>
        </p:txBody>
      </p:sp>
      <p:sp>
        <p:nvSpPr>
          <p:cNvPr id="23" name="TextBox 22">
            <a:extLst>
              <a:ext uri="{FF2B5EF4-FFF2-40B4-BE49-F238E27FC236}">
                <a16:creationId xmlns:a16="http://schemas.microsoft.com/office/drawing/2014/main" id="{F404A795-1573-2DAE-C850-6E610057D5D5}"/>
              </a:ext>
            </a:extLst>
          </p:cNvPr>
          <p:cNvSpPr txBox="1"/>
          <p:nvPr/>
        </p:nvSpPr>
        <p:spPr>
          <a:xfrm>
            <a:off x="239097" y="2870690"/>
            <a:ext cx="3202138" cy="523220"/>
          </a:xfrm>
          <a:prstGeom prst="rect">
            <a:avLst/>
          </a:prstGeom>
          <a:noFill/>
        </p:spPr>
        <p:txBody>
          <a:bodyPr wrap="square">
            <a:spAutoFit/>
          </a:bodyPr>
          <a:lstStyle/>
          <a:p>
            <a:pPr marL="0" indent="0" algn="ctr">
              <a:buFontTx/>
              <a:buNone/>
            </a:pPr>
            <a:r>
              <a:rPr lang="en-CA" sz="2800" kern="0" dirty="0">
                <a:latin typeface="Myriad Pro Light" panose="020B0403030403020204" pitchFamily="34" charset="0"/>
                <a:cs typeface="Malayalam MN" pitchFamily="2" charset="0"/>
              </a:rPr>
              <a:t>Treated poorly</a:t>
            </a:r>
          </a:p>
        </p:txBody>
      </p:sp>
      <p:sp>
        <p:nvSpPr>
          <p:cNvPr id="28" name="Down Arrow 27">
            <a:extLst>
              <a:ext uri="{FF2B5EF4-FFF2-40B4-BE49-F238E27FC236}">
                <a16:creationId xmlns:a16="http://schemas.microsoft.com/office/drawing/2014/main" id="{5473AB2B-8CA0-BEA2-929E-5D1A540D59E0}"/>
              </a:ext>
            </a:extLst>
          </p:cNvPr>
          <p:cNvSpPr/>
          <p:nvPr/>
        </p:nvSpPr>
        <p:spPr>
          <a:xfrm rot="16200000">
            <a:off x="4085133" y="3700724"/>
            <a:ext cx="1018519" cy="1740754"/>
          </a:xfrm>
          <a:prstGeom prst="downArrow">
            <a:avLst>
              <a:gd name="adj1" fmla="val 26948"/>
              <a:gd name="adj2" fmla="val 54252"/>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descr="Logo, company name&#10;&#10;Description automatically generated">
            <a:extLst>
              <a:ext uri="{FF2B5EF4-FFF2-40B4-BE49-F238E27FC236}">
                <a16:creationId xmlns:a16="http://schemas.microsoft.com/office/drawing/2014/main" id="{15BF582B-9569-D85D-CC58-7292E6CFCC2E}"/>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921971"/>
            <a:ext cx="1205356" cy="850198"/>
          </a:xfrm>
          <a:prstGeom prst="rect">
            <a:avLst/>
          </a:prstGeom>
        </p:spPr>
      </p:pic>
      <p:pic>
        <p:nvPicPr>
          <p:cNvPr id="3" name="Picture 2">
            <a:extLst>
              <a:ext uri="{FF2B5EF4-FFF2-40B4-BE49-F238E27FC236}">
                <a16:creationId xmlns:a16="http://schemas.microsoft.com/office/drawing/2014/main" id="{EB982422-ACC0-5686-DB34-C3011FFB807A}"/>
              </a:ext>
            </a:extLst>
          </p:cNvPr>
          <p:cNvPicPr>
            <a:picLocks noChangeAspect="1"/>
          </p:cNvPicPr>
          <p:nvPr/>
        </p:nvPicPr>
        <p:blipFill>
          <a:blip r:embed="rId5"/>
          <a:stretch>
            <a:fillRect/>
          </a:stretch>
        </p:blipFill>
        <p:spPr>
          <a:xfrm>
            <a:off x="6180383" y="3661198"/>
            <a:ext cx="2445396" cy="2445396"/>
          </a:xfrm>
          <a:prstGeom prst="rect">
            <a:avLst/>
          </a:prstGeom>
        </p:spPr>
      </p:pic>
      <p:pic>
        <p:nvPicPr>
          <p:cNvPr id="4" name="Picture 3">
            <a:extLst>
              <a:ext uri="{FF2B5EF4-FFF2-40B4-BE49-F238E27FC236}">
                <a16:creationId xmlns:a16="http://schemas.microsoft.com/office/drawing/2014/main" id="{B9121B40-1B18-7D93-6B25-8F717B396542}"/>
              </a:ext>
            </a:extLst>
          </p:cNvPr>
          <p:cNvPicPr>
            <a:picLocks noChangeAspect="1"/>
          </p:cNvPicPr>
          <p:nvPr/>
        </p:nvPicPr>
        <p:blipFill>
          <a:blip r:embed="rId6"/>
          <a:stretch>
            <a:fillRect/>
          </a:stretch>
        </p:blipFill>
        <p:spPr>
          <a:xfrm>
            <a:off x="772861" y="3401094"/>
            <a:ext cx="918077" cy="918077"/>
          </a:xfrm>
          <a:prstGeom prst="rect">
            <a:avLst/>
          </a:prstGeom>
        </p:spPr>
      </p:pic>
      <p:pic>
        <p:nvPicPr>
          <p:cNvPr id="6" name="Picture 5">
            <a:extLst>
              <a:ext uri="{FF2B5EF4-FFF2-40B4-BE49-F238E27FC236}">
                <a16:creationId xmlns:a16="http://schemas.microsoft.com/office/drawing/2014/main" id="{7E9F1CD0-6083-904E-18A6-02D96798662D}"/>
              </a:ext>
            </a:extLst>
          </p:cNvPr>
          <p:cNvPicPr>
            <a:picLocks noChangeAspect="1"/>
          </p:cNvPicPr>
          <p:nvPr/>
        </p:nvPicPr>
        <p:blipFill>
          <a:blip r:embed="rId7"/>
          <a:stretch>
            <a:fillRect/>
          </a:stretch>
        </p:blipFill>
        <p:spPr>
          <a:xfrm>
            <a:off x="1215926" y="3143975"/>
            <a:ext cx="1952521" cy="1952521"/>
          </a:xfrm>
          <a:prstGeom prst="rect">
            <a:avLst/>
          </a:prstGeom>
        </p:spPr>
      </p:pic>
      <p:pic>
        <p:nvPicPr>
          <p:cNvPr id="7" name="Picture 6">
            <a:extLst>
              <a:ext uri="{FF2B5EF4-FFF2-40B4-BE49-F238E27FC236}">
                <a16:creationId xmlns:a16="http://schemas.microsoft.com/office/drawing/2014/main" id="{811CE5FB-7FA4-8445-2FC5-1BDE1758D2C4}"/>
              </a:ext>
            </a:extLst>
          </p:cNvPr>
          <p:cNvPicPr>
            <a:picLocks noChangeAspect="1"/>
          </p:cNvPicPr>
          <p:nvPr/>
        </p:nvPicPr>
        <p:blipFill>
          <a:blip r:embed="rId8"/>
          <a:stretch>
            <a:fillRect/>
          </a:stretch>
        </p:blipFill>
        <p:spPr>
          <a:xfrm flipH="1">
            <a:off x="1483472" y="4571101"/>
            <a:ext cx="1719124" cy="1739391"/>
          </a:xfrm>
          <a:prstGeom prst="rect">
            <a:avLst/>
          </a:prstGeom>
        </p:spPr>
      </p:pic>
      <p:pic>
        <p:nvPicPr>
          <p:cNvPr id="9" name="Picture 8">
            <a:extLst>
              <a:ext uri="{FF2B5EF4-FFF2-40B4-BE49-F238E27FC236}">
                <a16:creationId xmlns:a16="http://schemas.microsoft.com/office/drawing/2014/main" id="{C3D1EF03-5944-00F8-13C1-84A11ADB8E64}"/>
              </a:ext>
            </a:extLst>
          </p:cNvPr>
          <p:cNvPicPr>
            <a:picLocks noChangeAspect="1"/>
          </p:cNvPicPr>
          <p:nvPr/>
        </p:nvPicPr>
        <p:blipFill>
          <a:blip r:embed="rId9"/>
          <a:stretch>
            <a:fillRect/>
          </a:stretch>
        </p:blipFill>
        <p:spPr>
          <a:xfrm>
            <a:off x="8256" y="3993672"/>
            <a:ext cx="2209954" cy="2209954"/>
          </a:xfrm>
          <a:prstGeom prst="rect">
            <a:avLst/>
          </a:prstGeom>
        </p:spPr>
      </p:pic>
      <p:pic>
        <p:nvPicPr>
          <p:cNvPr id="11" name="Picture 10">
            <a:extLst>
              <a:ext uri="{FF2B5EF4-FFF2-40B4-BE49-F238E27FC236}">
                <a16:creationId xmlns:a16="http://schemas.microsoft.com/office/drawing/2014/main" id="{640DBB8D-33B2-FC72-EADA-5F9E8220C7B9}"/>
              </a:ext>
            </a:extLst>
          </p:cNvPr>
          <p:cNvPicPr>
            <a:picLocks noChangeAspect="1"/>
          </p:cNvPicPr>
          <p:nvPr/>
        </p:nvPicPr>
        <p:blipFill>
          <a:blip r:embed="rId10"/>
          <a:stretch>
            <a:fillRect/>
          </a:stretch>
        </p:blipFill>
        <p:spPr>
          <a:xfrm>
            <a:off x="957846" y="826122"/>
            <a:ext cx="1764639" cy="1764639"/>
          </a:xfrm>
          <a:prstGeom prst="rect">
            <a:avLst/>
          </a:prstGeom>
        </p:spPr>
      </p:pic>
    </p:spTree>
    <p:custDataLst>
      <p:tags r:id="rId1"/>
    </p:custDataLst>
    <p:extLst>
      <p:ext uri="{BB962C8B-B14F-4D97-AF65-F5344CB8AC3E}">
        <p14:creationId xmlns:p14="http://schemas.microsoft.com/office/powerpoint/2010/main" val="249632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rminator 3">
            <a:extLst>
              <a:ext uri="{FF2B5EF4-FFF2-40B4-BE49-F238E27FC236}">
                <a16:creationId xmlns:a16="http://schemas.microsoft.com/office/drawing/2014/main" id="{4F2C82FF-D7BC-D876-4BB4-83D23A0B87CA}"/>
              </a:ext>
            </a:extLst>
          </p:cNvPr>
          <p:cNvSpPr/>
          <p:nvPr/>
        </p:nvSpPr>
        <p:spPr>
          <a:xfrm>
            <a:off x="675348" y="1089770"/>
            <a:ext cx="3116480" cy="1169279"/>
          </a:xfrm>
          <a:prstGeom prst="flowChartTerminator">
            <a:avLst/>
          </a:prstGeom>
          <a:solidFill>
            <a:srgbClr val="3280B6"/>
          </a:solidFill>
          <a:ln>
            <a:solidFill>
              <a:srgbClr val="3280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280B6"/>
              </a:solidFill>
            </a:endParaRPr>
          </a:p>
        </p:txBody>
      </p:sp>
      <p:sp>
        <p:nvSpPr>
          <p:cNvPr id="5" name="TextBox 4">
            <a:extLst>
              <a:ext uri="{FF2B5EF4-FFF2-40B4-BE49-F238E27FC236}">
                <a16:creationId xmlns:a16="http://schemas.microsoft.com/office/drawing/2014/main" id="{4D8D5237-7158-F236-2945-6E965792C810}"/>
              </a:ext>
            </a:extLst>
          </p:cNvPr>
          <p:cNvSpPr txBox="1"/>
          <p:nvPr/>
        </p:nvSpPr>
        <p:spPr>
          <a:xfrm>
            <a:off x="252283" y="1214169"/>
            <a:ext cx="3962611" cy="830997"/>
          </a:xfrm>
          <a:prstGeom prst="rect">
            <a:avLst/>
          </a:prstGeom>
          <a:noFill/>
        </p:spPr>
        <p:txBody>
          <a:bodyPr wrap="square">
            <a:spAutoFit/>
          </a:bodyPr>
          <a:lstStyle/>
          <a:p>
            <a:pPr algn="ctr"/>
            <a:r>
              <a:rPr lang="en-CA" sz="2400" b="1" dirty="0">
                <a:solidFill>
                  <a:schemeClr val="bg1"/>
                </a:solidFill>
                <a:latin typeface="Myriad Pro Light" panose="020B0403030403020204" pitchFamily="34" charset="0"/>
                <a:cs typeface="Malayalam MN" pitchFamily="2" charset="0"/>
                <a:sym typeface="Signika"/>
              </a:rPr>
              <a:t>What does society</a:t>
            </a:r>
          </a:p>
          <a:p>
            <a:pPr algn="ctr"/>
            <a:r>
              <a:rPr lang="en-CA" sz="2400" b="1" dirty="0">
                <a:solidFill>
                  <a:schemeClr val="bg1"/>
                </a:solidFill>
                <a:latin typeface="Myriad Pro Light" panose="020B0403030403020204" pitchFamily="34" charset="0"/>
                <a:cs typeface="Malayalam MN" pitchFamily="2" charset="0"/>
                <a:sym typeface="Signika"/>
              </a:rPr>
              <a:t>say is ‘normal’ ?</a:t>
            </a:r>
            <a:endParaRPr lang="en-US" sz="2400" dirty="0">
              <a:solidFill>
                <a:schemeClr val="bg1"/>
              </a:solidFill>
              <a:latin typeface="Myriad Pro Light" panose="020B0403030403020204" pitchFamily="34" charset="0"/>
            </a:endParaRPr>
          </a:p>
        </p:txBody>
      </p:sp>
      <p:cxnSp>
        <p:nvCxnSpPr>
          <p:cNvPr id="6" name="Straight Arrow Connector 5">
            <a:extLst>
              <a:ext uri="{FF2B5EF4-FFF2-40B4-BE49-F238E27FC236}">
                <a16:creationId xmlns:a16="http://schemas.microsoft.com/office/drawing/2014/main" id="{4378774B-4F9A-F96B-61BC-168A9738F434}"/>
              </a:ext>
            </a:extLst>
          </p:cNvPr>
          <p:cNvCxnSpPr>
            <a:cxnSpLocks/>
          </p:cNvCxnSpPr>
          <p:nvPr/>
        </p:nvCxnSpPr>
        <p:spPr>
          <a:xfrm>
            <a:off x="4104663" y="1602714"/>
            <a:ext cx="1691168" cy="0"/>
          </a:xfrm>
          <a:prstGeom prst="straightConnector1">
            <a:avLst/>
          </a:prstGeom>
          <a:ln w="66675">
            <a:solidFill>
              <a:srgbClr val="DD4851"/>
            </a:solidFill>
            <a:tailEnd type="triangle"/>
          </a:ln>
        </p:spPr>
        <p:style>
          <a:lnRef idx="1">
            <a:schemeClr val="dk1"/>
          </a:lnRef>
          <a:fillRef idx="0">
            <a:schemeClr val="dk1"/>
          </a:fillRef>
          <a:effectRef idx="0">
            <a:schemeClr val="dk1"/>
          </a:effectRef>
          <a:fontRef idx="minor">
            <a:schemeClr val="tx1"/>
          </a:fontRef>
        </p:style>
      </p:cxnSp>
      <p:sp>
        <p:nvSpPr>
          <p:cNvPr id="7" name="Terminator 6">
            <a:extLst>
              <a:ext uri="{FF2B5EF4-FFF2-40B4-BE49-F238E27FC236}">
                <a16:creationId xmlns:a16="http://schemas.microsoft.com/office/drawing/2014/main" id="{B48CF3DC-EF35-45C0-493C-2323DCAA9858}"/>
              </a:ext>
            </a:extLst>
          </p:cNvPr>
          <p:cNvSpPr/>
          <p:nvPr/>
        </p:nvSpPr>
        <p:spPr>
          <a:xfrm>
            <a:off x="679940" y="4361557"/>
            <a:ext cx="3289846" cy="1169278"/>
          </a:xfrm>
          <a:prstGeom prst="flowChartTerminator">
            <a:avLst/>
          </a:prstGeom>
          <a:solidFill>
            <a:srgbClr val="3280B6"/>
          </a:solidFill>
          <a:ln>
            <a:solidFill>
              <a:srgbClr val="3280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hape 98">
            <a:extLst>
              <a:ext uri="{FF2B5EF4-FFF2-40B4-BE49-F238E27FC236}">
                <a16:creationId xmlns:a16="http://schemas.microsoft.com/office/drawing/2014/main" id="{269CDC0B-A114-52CB-BF31-BCF3BE522FFF}"/>
              </a:ext>
            </a:extLst>
          </p:cNvPr>
          <p:cNvSpPr txBox="1">
            <a:spLocks/>
          </p:cNvSpPr>
          <p:nvPr/>
        </p:nvSpPr>
        <p:spPr bwMode="auto">
          <a:xfrm>
            <a:off x="252283" y="106325"/>
            <a:ext cx="8864600" cy="639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2800" b="1" kern="0" dirty="0">
                <a:solidFill>
                  <a:schemeClr val="accent4"/>
                </a:solidFill>
                <a:latin typeface="Myriad Pro Light" panose="020B0403030403020204" pitchFamily="34" charset="0"/>
                <a:ea typeface="Signika"/>
                <a:cs typeface="Malayalam MN" pitchFamily="2" charset="0"/>
                <a:sym typeface="Signika"/>
              </a:rPr>
              <a:t>Example</a:t>
            </a:r>
            <a:endParaRPr lang="en-CA" sz="2800" kern="0" dirty="0">
              <a:solidFill>
                <a:schemeClr val="accent4"/>
              </a:solidFill>
              <a:latin typeface="Myriad Pro Light" panose="020B0403030403020204" pitchFamily="34" charset="0"/>
              <a:cs typeface="Malayalam MN" pitchFamily="2" charset="0"/>
            </a:endParaRPr>
          </a:p>
        </p:txBody>
      </p:sp>
      <p:sp>
        <p:nvSpPr>
          <p:cNvPr id="2" name="Terminator 1">
            <a:extLst>
              <a:ext uri="{FF2B5EF4-FFF2-40B4-BE49-F238E27FC236}">
                <a16:creationId xmlns:a16="http://schemas.microsoft.com/office/drawing/2014/main" id="{063F1F0D-B465-B2D6-99A0-26A355E4DAAE}"/>
              </a:ext>
            </a:extLst>
          </p:cNvPr>
          <p:cNvSpPr/>
          <p:nvPr/>
        </p:nvSpPr>
        <p:spPr>
          <a:xfrm>
            <a:off x="651006" y="2682586"/>
            <a:ext cx="3116480" cy="1169279"/>
          </a:xfrm>
          <a:prstGeom prst="flowChartTerminator">
            <a:avLst/>
          </a:prstGeom>
          <a:solidFill>
            <a:srgbClr val="3280B6"/>
          </a:solidFill>
          <a:ln>
            <a:solidFill>
              <a:srgbClr val="3280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7BC0D9C-1567-882B-8C0C-4A5E383CFF05}"/>
              </a:ext>
            </a:extLst>
          </p:cNvPr>
          <p:cNvSpPr txBox="1"/>
          <p:nvPr/>
        </p:nvSpPr>
        <p:spPr>
          <a:xfrm>
            <a:off x="227941" y="2866076"/>
            <a:ext cx="3962611" cy="1200329"/>
          </a:xfrm>
          <a:prstGeom prst="rect">
            <a:avLst/>
          </a:prstGeom>
          <a:noFill/>
        </p:spPr>
        <p:txBody>
          <a:bodyPr wrap="square">
            <a:spAutoFit/>
          </a:bodyPr>
          <a:lstStyle/>
          <a:p>
            <a:pPr algn="ctr"/>
            <a:r>
              <a:rPr lang="en-CA" sz="2400" b="1" dirty="0">
                <a:solidFill>
                  <a:schemeClr val="bg1"/>
                </a:solidFill>
                <a:latin typeface="Myriad Pro Light" panose="020B0403030403020204" pitchFamily="34" charset="0"/>
                <a:ea typeface="Signika"/>
                <a:cs typeface="Malayalam MN" pitchFamily="2" charset="0"/>
                <a:sym typeface="Signika"/>
              </a:rPr>
              <a:t>Who is ‘different’</a:t>
            </a:r>
          </a:p>
          <a:p>
            <a:pPr algn="ctr"/>
            <a:r>
              <a:rPr lang="en-CA" sz="2400" b="1" dirty="0">
                <a:solidFill>
                  <a:schemeClr val="bg1"/>
                </a:solidFill>
                <a:latin typeface="Myriad Pro Light" panose="020B0403030403020204" pitchFamily="34" charset="0"/>
                <a:ea typeface="Signika"/>
                <a:cs typeface="Malayalam MN" pitchFamily="2" charset="0"/>
                <a:sym typeface="Signika"/>
              </a:rPr>
              <a:t>and faces stigma ?</a:t>
            </a:r>
            <a:br>
              <a:rPr lang="en-CA" sz="2400" b="1" dirty="0">
                <a:solidFill>
                  <a:schemeClr val="bg1"/>
                </a:solidFill>
                <a:latin typeface="Myriad Pro Light" panose="020B0403030403020204" pitchFamily="34" charset="0"/>
                <a:ea typeface="Signika"/>
                <a:cs typeface="Malayalam MN" pitchFamily="2" charset="0"/>
                <a:sym typeface="Signika"/>
              </a:rPr>
            </a:br>
            <a:endParaRPr lang="en-US" sz="2400" dirty="0">
              <a:solidFill>
                <a:schemeClr val="bg1"/>
              </a:solidFill>
              <a:latin typeface="Myriad Pro Light" panose="020B0403030403020204" pitchFamily="34" charset="0"/>
            </a:endParaRPr>
          </a:p>
        </p:txBody>
      </p:sp>
      <p:cxnSp>
        <p:nvCxnSpPr>
          <p:cNvPr id="14" name="Straight Arrow Connector 13">
            <a:extLst>
              <a:ext uri="{FF2B5EF4-FFF2-40B4-BE49-F238E27FC236}">
                <a16:creationId xmlns:a16="http://schemas.microsoft.com/office/drawing/2014/main" id="{1E421FF1-A04B-CA62-8024-E4A4A97931AD}"/>
              </a:ext>
            </a:extLst>
          </p:cNvPr>
          <p:cNvCxnSpPr>
            <a:cxnSpLocks/>
          </p:cNvCxnSpPr>
          <p:nvPr/>
        </p:nvCxnSpPr>
        <p:spPr>
          <a:xfrm>
            <a:off x="4080321" y="3267225"/>
            <a:ext cx="1691168" cy="0"/>
          </a:xfrm>
          <a:prstGeom prst="straightConnector1">
            <a:avLst/>
          </a:prstGeom>
          <a:ln w="66675">
            <a:solidFill>
              <a:srgbClr val="DD4851"/>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DB3DEDE-D77A-8DD7-F629-E7D74286AF73}"/>
              </a:ext>
            </a:extLst>
          </p:cNvPr>
          <p:cNvCxnSpPr>
            <a:cxnSpLocks/>
          </p:cNvCxnSpPr>
          <p:nvPr/>
        </p:nvCxnSpPr>
        <p:spPr>
          <a:xfrm>
            <a:off x="4172264" y="5035292"/>
            <a:ext cx="1580937" cy="0"/>
          </a:xfrm>
          <a:prstGeom prst="straightConnector1">
            <a:avLst/>
          </a:prstGeom>
          <a:ln w="66675">
            <a:solidFill>
              <a:srgbClr val="DD485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62956B8-2FCB-D510-C40C-AFF905AA8787}"/>
              </a:ext>
            </a:extLst>
          </p:cNvPr>
          <p:cNvSpPr txBox="1"/>
          <p:nvPr/>
        </p:nvSpPr>
        <p:spPr>
          <a:xfrm>
            <a:off x="361845" y="4732678"/>
            <a:ext cx="3962611" cy="461665"/>
          </a:xfrm>
          <a:prstGeom prst="rect">
            <a:avLst/>
          </a:prstGeom>
          <a:noFill/>
        </p:spPr>
        <p:txBody>
          <a:bodyPr wrap="square">
            <a:spAutoFit/>
          </a:bodyPr>
          <a:lstStyle/>
          <a:p>
            <a:pPr algn="ctr"/>
            <a:r>
              <a:rPr lang="en-CA" sz="2400" b="1" dirty="0">
                <a:solidFill>
                  <a:schemeClr val="bg1"/>
                </a:solidFill>
                <a:latin typeface="Myriad Pro Light" panose="020B0403030403020204" pitchFamily="34" charset="0"/>
                <a:ea typeface="Signika"/>
                <a:cs typeface="Malayalam MN" pitchFamily="2" charset="0"/>
                <a:sym typeface="Signika"/>
              </a:rPr>
              <a:t>What is the result?</a:t>
            </a:r>
            <a:endParaRPr lang="en-US" sz="2400" dirty="0">
              <a:solidFill>
                <a:schemeClr val="bg1"/>
              </a:solidFill>
              <a:latin typeface="Myriad Pro Light" panose="020B0403030403020204" pitchFamily="34" charset="0"/>
            </a:endParaRPr>
          </a:p>
        </p:txBody>
      </p:sp>
      <p:pic>
        <p:nvPicPr>
          <p:cNvPr id="8" name="Picture 7" descr="Logo, company name&#10;&#10;Description automatically generated">
            <a:extLst>
              <a:ext uri="{FF2B5EF4-FFF2-40B4-BE49-F238E27FC236}">
                <a16:creationId xmlns:a16="http://schemas.microsoft.com/office/drawing/2014/main" id="{F037359E-0687-E48B-1B33-BF431C9C056D}"/>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10" name="Picture 9">
            <a:extLst>
              <a:ext uri="{FF2B5EF4-FFF2-40B4-BE49-F238E27FC236}">
                <a16:creationId xmlns:a16="http://schemas.microsoft.com/office/drawing/2014/main" id="{8CA829FA-FBA4-4287-8A35-4BA56AF81C36}"/>
              </a:ext>
            </a:extLst>
          </p:cNvPr>
          <p:cNvPicPr>
            <a:picLocks noChangeAspect="1"/>
          </p:cNvPicPr>
          <p:nvPr/>
        </p:nvPicPr>
        <p:blipFill>
          <a:blip r:embed="rId5"/>
          <a:stretch>
            <a:fillRect/>
          </a:stretch>
        </p:blipFill>
        <p:spPr>
          <a:xfrm>
            <a:off x="6444727" y="570252"/>
            <a:ext cx="1836027" cy="1836027"/>
          </a:xfrm>
          <a:prstGeom prst="rect">
            <a:avLst/>
          </a:prstGeom>
        </p:spPr>
      </p:pic>
      <p:pic>
        <p:nvPicPr>
          <p:cNvPr id="11" name="Picture 10">
            <a:extLst>
              <a:ext uri="{FF2B5EF4-FFF2-40B4-BE49-F238E27FC236}">
                <a16:creationId xmlns:a16="http://schemas.microsoft.com/office/drawing/2014/main" id="{6D301EB8-75A9-9D23-04B2-E23DB87C8522}"/>
              </a:ext>
            </a:extLst>
          </p:cNvPr>
          <p:cNvPicPr>
            <a:picLocks noChangeAspect="1"/>
          </p:cNvPicPr>
          <p:nvPr/>
        </p:nvPicPr>
        <p:blipFill>
          <a:blip r:embed="rId6"/>
          <a:stretch>
            <a:fillRect/>
          </a:stretch>
        </p:blipFill>
        <p:spPr>
          <a:xfrm>
            <a:off x="5826199" y="2414578"/>
            <a:ext cx="1778054" cy="1778054"/>
          </a:xfrm>
          <a:prstGeom prst="rect">
            <a:avLst/>
          </a:prstGeom>
        </p:spPr>
      </p:pic>
      <p:pic>
        <p:nvPicPr>
          <p:cNvPr id="12" name="Picture 11">
            <a:extLst>
              <a:ext uri="{FF2B5EF4-FFF2-40B4-BE49-F238E27FC236}">
                <a16:creationId xmlns:a16="http://schemas.microsoft.com/office/drawing/2014/main" id="{3F6B16B5-F2BD-3EA0-4BA4-CE89911FE6A5}"/>
              </a:ext>
            </a:extLst>
          </p:cNvPr>
          <p:cNvPicPr>
            <a:picLocks noChangeAspect="1"/>
          </p:cNvPicPr>
          <p:nvPr/>
        </p:nvPicPr>
        <p:blipFill>
          <a:blip r:embed="rId6"/>
          <a:stretch>
            <a:fillRect/>
          </a:stretch>
        </p:blipFill>
        <p:spPr>
          <a:xfrm>
            <a:off x="5610091" y="4362721"/>
            <a:ext cx="1691168" cy="1691168"/>
          </a:xfrm>
          <a:prstGeom prst="rect">
            <a:avLst/>
          </a:prstGeom>
        </p:spPr>
      </p:pic>
      <p:pic>
        <p:nvPicPr>
          <p:cNvPr id="16" name="Picture 15">
            <a:extLst>
              <a:ext uri="{FF2B5EF4-FFF2-40B4-BE49-F238E27FC236}">
                <a16:creationId xmlns:a16="http://schemas.microsoft.com/office/drawing/2014/main" id="{77969DD5-E9F9-20D8-3BB8-CDD9954712FC}"/>
              </a:ext>
            </a:extLst>
          </p:cNvPr>
          <p:cNvPicPr>
            <a:picLocks noChangeAspect="1"/>
          </p:cNvPicPr>
          <p:nvPr/>
        </p:nvPicPr>
        <p:blipFill>
          <a:blip r:embed="rId7"/>
          <a:stretch>
            <a:fillRect/>
          </a:stretch>
        </p:blipFill>
        <p:spPr>
          <a:xfrm>
            <a:off x="7415589" y="2369703"/>
            <a:ext cx="1836027" cy="1836027"/>
          </a:xfrm>
          <a:prstGeom prst="rect">
            <a:avLst/>
          </a:prstGeom>
        </p:spPr>
      </p:pic>
      <p:pic>
        <p:nvPicPr>
          <p:cNvPr id="17" name="Picture 16">
            <a:extLst>
              <a:ext uri="{FF2B5EF4-FFF2-40B4-BE49-F238E27FC236}">
                <a16:creationId xmlns:a16="http://schemas.microsoft.com/office/drawing/2014/main" id="{BC1ABBE7-F7CC-73C8-308F-FC38BB793315}"/>
              </a:ext>
            </a:extLst>
          </p:cNvPr>
          <p:cNvPicPr>
            <a:picLocks noChangeAspect="1"/>
          </p:cNvPicPr>
          <p:nvPr/>
        </p:nvPicPr>
        <p:blipFill>
          <a:blip r:embed="rId8"/>
          <a:stretch>
            <a:fillRect/>
          </a:stretch>
        </p:blipFill>
        <p:spPr>
          <a:xfrm>
            <a:off x="7209162" y="4182987"/>
            <a:ext cx="1778052" cy="1778052"/>
          </a:xfrm>
          <a:prstGeom prst="rect">
            <a:avLst/>
          </a:prstGeom>
        </p:spPr>
      </p:pic>
    </p:spTree>
    <p:custDataLst>
      <p:tags r:id="rId1"/>
    </p:custDataLst>
    <p:extLst>
      <p:ext uri="{BB962C8B-B14F-4D97-AF65-F5344CB8AC3E}">
        <p14:creationId xmlns:p14="http://schemas.microsoft.com/office/powerpoint/2010/main" val="41295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2" grpId="0" animBg="1"/>
      <p:bldP spid="3"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C9EE46-FEA5-6894-4BCF-9D13C22DA82B}"/>
              </a:ext>
            </a:extLst>
          </p:cNvPr>
          <p:cNvSpPr txBox="1"/>
          <p:nvPr/>
        </p:nvSpPr>
        <p:spPr bwMode="auto">
          <a:xfrm>
            <a:off x="560614" y="239486"/>
            <a:ext cx="8022771"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rmAutofit/>
          </a:bodyPr>
          <a:lstStyle/>
          <a:p>
            <a:pPr algn="ctr" fontAlgn="base">
              <a:spcBef>
                <a:spcPct val="0"/>
              </a:spcBef>
              <a:spcAft>
                <a:spcPts val="600"/>
              </a:spcAft>
            </a:pPr>
            <a:r>
              <a:rPr lang="en-US" sz="4400" dirty="0">
                <a:solidFill>
                  <a:srgbClr val="006699"/>
                </a:solidFill>
                <a:latin typeface="Myriad Pro Light" panose="020B0403030403020204" pitchFamily="34" charset="0"/>
                <a:ea typeface="+mj-ea"/>
                <a:cs typeface="+mj-cs"/>
              </a:rPr>
              <a:t>Everyone has the right to be treated well and with respect</a:t>
            </a:r>
          </a:p>
        </p:txBody>
      </p:sp>
      <p:pic>
        <p:nvPicPr>
          <p:cNvPr id="3" name="Picture 2" descr="Logo, company name&#10;&#10;Description automatically generated">
            <a:extLst>
              <a:ext uri="{FF2B5EF4-FFF2-40B4-BE49-F238E27FC236}">
                <a16:creationId xmlns:a16="http://schemas.microsoft.com/office/drawing/2014/main" id="{1633AD1A-93E9-A39F-CC52-AD191E44887B}"/>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8" name="Picture 7">
            <a:extLst>
              <a:ext uri="{FF2B5EF4-FFF2-40B4-BE49-F238E27FC236}">
                <a16:creationId xmlns:a16="http://schemas.microsoft.com/office/drawing/2014/main" id="{5FAA61C8-8D87-CBA0-BB7C-B8C5FB84EFD7}"/>
              </a:ext>
            </a:extLst>
          </p:cNvPr>
          <p:cNvPicPr>
            <a:picLocks noChangeAspect="1"/>
          </p:cNvPicPr>
          <p:nvPr/>
        </p:nvPicPr>
        <p:blipFill>
          <a:blip r:embed="rId5"/>
          <a:stretch>
            <a:fillRect/>
          </a:stretch>
        </p:blipFill>
        <p:spPr>
          <a:xfrm>
            <a:off x="2157983" y="1627632"/>
            <a:ext cx="4828032" cy="4828032"/>
          </a:xfrm>
          <a:prstGeom prst="rect">
            <a:avLst/>
          </a:prstGeom>
        </p:spPr>
      </p:pic>
    </p:spTree>
    <p:custDataLst>
      <p:tags r:id="rId1"/>
    </p:custDataLst>
    <p:extLst>
      <p:ext uri="{BB962C8B-B14F-4D97-AF65-F5344CB8AC3E}">
        <p14:creationId xmlns:p14="http://schemas.microsoft.com/office/powerpoint/2010/main" val="382720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oogle Shape;1004;p62">
            <a:extLst>
              <a:ext uri="{FF2B5EF4-FFF2-40B4-BE49-F238E27FC236}">
                <a16:creationId xmlns:a16="http://schemas.microsoft.com/office/drawing/2014/main" id="{7C137547-24BB-E548-9A00-8C3A2EE27CC3}"/>
              </a:ext>
            </a:extLst>
          </p:cNvPr>
          <p:cNvGrpSpPr/>
          <p:nvPr/>
        </p:nvGrpSpPr>
        <p:grpSpPr>
          <a:xfrm>
            <a:off x="468789" y="1915886"/>
            <a:ext cx="8326611" cy="3984580"/>
            <a:chOff x="4450848" y="511325"/>
            <a:chExt cx="3961398" cy="4264073"/>
          </a:xfrm>
          <a:solidFill>
            <a:schemeClr val="bg1"/>
          </a:solidFill>
        </p:grpSpPr>
        <p:grpSp>
          <p:nvGrpSpPr>
            <p:cNvPr id="4" name="Google Shape;1005;p62">
              <a:extLst>
                <a:ext uri="{FF2B5EF4-FFF2-40B4-BE49-F238E27FC236}">
                  <a16:creationId xmlns:a16="http://schemas.microsoft.com/office/drawing/2014/main" id="{A68B71D3-62B8-CFBD-E761-5619C86C1ECC}"/>
                </a:ext>
              </a:extLst>
            </p:cNvPr>
            <p:cNvGrpSpPr/>
            <p:nvPr/>
          </p:nvGrpSpPr>
          <p:grpSpPr>
            <a:xfrm>
              <a:off x="4643303" y="682500"/>
              <a:ext cx="3768943" cy="4092898"/>
              <a:chOff x="1463850" y="611550"/>
              <a:chExt cx="6216300" cy="3920400"/>
            </a:xfrm>
            <a:grpFill/>
          </p:grpSpPr>
          <p:sp>
            <p:nvSpPr>
              <p:cNvPr id="7" name="Google Shape;1006;p62">
                <a:extLst>
                  <a:ext uri="{FF2B5EF4-FFF2-40B4-BE49-F238E27FC236}">
                    <a16:creationId xmlns:a16="http://schemas.microsoft.com/office/drawing/2014/main" id="{7EFD9B0D-B17C-0A1E-1646-C6F0AEED2226}"/>
                  </a:ext>
                </a:extLst>
              </p:cNvPr>
              <p:cNvSpPr/>
              <p:nvPr/>
            </p:nvSpPr>
            <p:spPr>
              <a:xfrm>
                <a:off x="1463850" y="611550"/>
                <a:ext cx="6216300" cy="3920400"/>
              </a:xfrm>
              <a:prstGeom prst="rect">
                <a:avLst/>
              </a:pr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07;p62">
                <a:extLst>
                  <a:ext uri="{FF2B5EF4-FFF2-40B4-BE49-F238E27FC236}">
                    <a16:creationId xmlns:a16="http://schemas.microsoft.com/office/drawing/2014/main" id="{3B3B3A8A-59F4-EBE0-4E03-A6B1F54C423F}"/>
                  </a:ext>
                </a:extLst>
              </p:cNvPr>
              <p:cNvSpPr/>
              <p:nvPr/>
            </p:nvSpPr>
            <p:spPr>
              <a:xfrm>
                <a:off x="1463850" y="611550"/>
                <a:ext cx="6216300" cy="39204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008;p62">
              <a:extLst>
                <a:ext uri="{FF2B5EF4-FFF2-40B4-BE49-F238E27FC236}">
                  <a16:creationId xmlns:a16="http://schemas.microsoft.com/office/drawing/2014/main" id="{ED00B659-0598-A63E-1C22-AC28F17438A0}"/>
                </a:ext>
              </a:extLst>
            </p:cNvPr>
            <p:cNvSpPr/>
            <p:nvPr/>
          </p:nvSpPr>
          <p:spPr>
            <a:xfrm>
              <a:off x="4541849" y="597350"/>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09;p62">
              <a:extLst>
                <a:ext uri="{FF2B5EF4-FFF2-40B4-BE49-F238E27FC236}">
                  <a16:creationId xmlns:a16="http://schemas.microsoft.com/office/drawing/2014/main" id="{268B26BA-238C-BECB-A174-A9D7C84CAB27}"/>
                </a:ext>
              </a:extLst>
            </p:cNvPr>
            <p:cNvSpPr/>
            <p:nvPr/>
          </p:nvSpPr>
          <p:spPr>
            <a:xfrm>
              <a:off x="4450848" y="511325"/>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Shape 98">
            <a:extLst>
              <a:ext uri="{FF2B5EF4-FFF2-40B4-BE49-F238E27FC236}">
                <a16:creationId xmlns:a16="http://schemas.microsoft.com/office/drawing/2014/main" id="{AAA83741-5A14-99EF-D310-648984F117EB}"/>
              </a:ext>
            </a:extLst>
          </p:cNvPr>
          <p:cNvSpPr txBox="1">
            <a:spLocks/>
          </p:cNvSpPr>
          <p:nvPr/>
        </p:nvSpPr>
        <p:spPr bwMode="auto">
          <a:xfrm>
            <a:off x="3005035" y="161894"/>
            <a:ext cx="3110536" cy="1246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4000" b="1" kern="0" dirty="0">
                <a:solidFill>
                  <a:srgbClr val="3280B6"/>
                </a:solidFill>
                <a:latin typeface="Myriad Pro Light" panose="020B0403030403020204" pitchFamily="34" charset="0"/>
                <a:ea typeface="Signika"/>
                <a:cs typeface="Malayalam MN" pitchFamily="2" charset="0"/>
                <a:sym typeface="Signika"/>
              </a:rPr>
              <a:t>Activity Break #2</a:t>
            </a:r>
            <a:endParaRPr lang="en-CA" sz="4000" kern="0" dirty="0">
              <a:solidFill>
                <a:srgbClr val="3280B6"/>
              </a:solidFill>
              <a:latin typeface="Myriad Pro Light" panose="020B0403030403020204" pitchFamily="34" charset="0"/>
              <a:cs typeface="Malayalam MN" pitchFamily="2" charset="0"/>
            </a:endParaRPr>
          </a:p>
        </p:txBody>
      </p:sp>
      <p:sp>
        <p:nvSpPr>
          <p:cNvPr id="15" name="TextBox 14">
            <a:extLst>
              <a:ext uri="{FF2B5EF4-FFF2-40B4-BE49-F238E27FC236}">
                <a16:creationId xmlns:a16="http://schemas.microsoft.com/office/drawing/2014/main" id="{047DC005-6A58-F79A-934C-8B6B39EB3D5B}"/>
              </a:ext>
            </a:extLst>
          </p:cNvPr>
          <p:cNvSpPr txBox="1"/>
          <p:nvPr/>
        </p:nvSpPr>
        <p:spPr>
          <a:xfrm>
            <a:off x="468789" y="2075841"/>
            <a:ext cx="7916243" cy="3816429"/>
          </a:xfrm>
          <a:prstGeom prst="rect">
            <a:avLst/>
          </a:prstGeom>
          <a:noFill/>
        </p:spPr>
        <p:txBody>
          <a:bodyPr wrap="square" rtlCol="0">
            <a:spAutoFit/>
          </a:bodyPr>
          <a:lstStyle/>
          <a:p>
            <a:pPr algn="ctr"/>
            <a:r>
              <a:rPr lang="en-CA" sz="3200" b="1" dirty="0">
                <a:solidFill>
                  <a:srgbClr val="DD4851"/>
                </a:solidFill>
                <a:latin typeface="Myriad Pro Light" panose="020B0403030403020204" pitchFamily="34" charset="0"/>
                <a:cs typeface="Malayalam MN" pitchFamily="2" charset="0"/>
              </a:rPr>
              <a:t>Work in small groups to complete worksheet: </a:t>
            </a:r>
            <a:br>
              <a:rPr lang="en-CA" sz="3200" b="1" dirty="0">
                <a:solidFill>
                  <a:srgbClr val="DD4851"/>
                </a:solidFill>
                <a:latin typeface="Malayalam MN" pitchFamily="2" charset="0"/>
                <a:cs typeface="Malayalam MN" pitchFamily="2" charset="0"/>
              </a:rPr>
            </a:br>
            <a:endParaRPr lang="en-CA" sz="3200" b="1" dirty="0">
              <a:solidFill>
                <a:srgbClr val="DD4851"/>
              </a:solidFill>
              <a:latin typeface="Malayalam MN" pitchFamily="2" charset="0"/>
              <a:cs typeface="Malayalam MN" pitchFamily="2" charset="0"/>
            </a:endParaRPr>
          </a:p>
          <a:p>
            <a:pPr marL="342900" indent="-342900" algn="ctr">
              <a:buFont typeface="Arial" panose="020B0604020202020204" pitchFamily="34" charset="0"/>
              <a:buChar char="•"/>
            </a:pPr>
            <a:r>
              <a:rPr lang="en-CA" sz="3200" dirty="0">
                <a:solidFill>
                  <a:srgbClr val="DD4851"/>
                </a:solidFill>
                <a:latin typeface="Myriad Pro Light" panose="020B0403030403020204" pitchFamily="34" charset="0"/>
                <a:cs typeface="Malayalam MN" pitchFamily="2" charset="0"/>
              </a:rPr>
              <a:t>Who has society treated well?</a:t>
            </a:r>
          </a:p>
          <a:p>
            <a:pPr marL="342900" indent="-342900" algn="ctr">
              <a:buFont typeface="Arial" panose="020B0604020202020204" pitchFamily="34" charset="0"/>
              <a:buChar char="•"/>
            </a:pPr>
            <a:r>
              <a:rPr lang="en-CA" sz="3200" dirty="0">
                <a:solidFill>
                  <a:srgbClr val="DD4851"/>
                </a:solidFill>
                <a:latin typeface="Myriad Pro Light" panose="020B0403030403020204" pitchFamily="34" charset="0"/>
                <a:cs typeface="Malayalam MN" pitchFamily="2" charset="0"/>
              </a:rPr>
              <a:t>Who has society treated poorly?</a:t>
            </a:r>
          </a:p>
          <a:p>
            <a:pPr marL="342900" indent="-342900" algn="ctr">
              <a:buFont typeface="Arial" panose="020B0604020202020204" pitchFamily="34" charset="0"/>
              <a:buChar char="•"/>
            </a:pPr>
            <a:r>
              <a:rPr lang="en-CA" sz="3200" i="1" dirty="0">
                <a:solidFill>
                  <a:srgbClr val="DD4851"/>
                </a:solidFill>
                <a:latin typeface="Myriad Pro Light" panose="020B0403030403020204" pitchFamily="34" charset="0"/>
                <a:cs typeface="Malayalam MN" pitchFamily="2" charset="0"/>
              </a:rPr>
              <a:t>Why</a:t>
            </a:r>
            <a:r>
              <a:rPr lang="en-CA" sz="3200" dirty="0">
                <a:solidFill>
                  <a:srgbClr val="DD4851"/>
                </a:solidFill>
                <a:latin typeface="Myriad Pro Light" panose="020B0403030403020204" pitchFamily="34" charset="0"/>
                <a:cs typeface="Malayalam MN" pitchFamily="2" charset="0"/>
              </a:rPr>
              <a:t> have certain groups been treated poorly by society?</a:t>
            </a:r>
            <a:br>
              <a:rPr lang="en-CA" sz="2400" dirty="0">
                <a:solidFill>
                  <a:srgbClr val="DD4851"/>
                </a:solidFill>
                <a:latin typeface="Myriad Pro Light" panose="020B0403030403020204" pitchFamily="34" charset="0"/>
                <a:cs typeface="Malayalam MN" pitchFamily="2" charset="0"/>
              </a:rPr>
            </a:br>
            <a:endParaRPr lang="en-US" dirty="0">
              <a:solidFill>
                <a:srgbClr val="DD4851"/>
              </a:solidFill>
              <a:latin typeface="Myriad Pro Light" panose="020B0403030403020204" pitchFamily="34" charset="0"/>
              <a:cs typeface="Malayalam MN" pitchFamily="2" charset="0"/>
            </a:endParaRPr>
          </a:p>
        </p:txBody>
      </p:sp>
      <p:pic>
        <p:nvPicPr>
          <p:cNvPr id="2" name="Picture 1" descr="Logo, company name&#10;&#10;Description automatically generated">
            <a:extLst>
              <a:ext uri="{FF2B5EF4-FFF2-40B4-BE49-F238E27FC236}">
                <a16:creationId xmlns:a16="http://schemas.microsoft.com/office/drawing/2014/main" id="{A6164D55-60EB-842A-669D-9BECECA1AE1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993635"/>
            <a:ext cx="1103756" cy="778534"/>
          </a:xfrm>
          <a:prstGeom prst="rect">
            <a:avLst/>
          </a:prstGeom>
        </p:spPr>
      </p:pic>
      <p:pic>
        <p:nvPicPr>
          <p:cNvPr id="11" name="Picture 10">
            <a:extLst>
              <a:ext uri="{FF2B5EF4-FFF2-40B4-BE49-F238E27FC236}">
                <a16:creationId xmlns:a16="http://schemas.microsoft.com/office/drawing/2014/main" id="{8169DF88-F1C2-4917-11FA-350D851F7F54}"/>
              </a:ext>
            </a:extLst>
          </p:cNvPr>
          <p:cNvPicPr>
            <a:picLocks noChangeAspect="1"/>
          </p:cNvPicPr>
          <p:nvPr/>
        </p:nvPicPr>
        <p:blipFill>
          <a:blip r:embed="rId5"/>
          <a:stretch>
            <a:fillRect/>
          </a:stretch>
        </p:blipFill>
        <p:spPr>
          <a:xfrm>
            <a:off x="1393770" y="262571"/>
            <a:ext cx="1246281" cy="1246281"/>
          </a:xfrm>
          <a:prstGeom prst="rect">
            <a:avLst/>
          </a:prstGeom>
        </p:spPr>
      </p:pic>
      <p:pic>
        <p:nvPicPr>
          <p:cNvPr id="12" name="Picture 11">
            <a:extLst>
              <a:ext uri="{FF2B5EF4-FFF2-40B4-BE49-F238E27FC236}">
                <a16:creationId xmlns:a16="http://schemas.microsoft.com/office/drawing/2014/main" id="{0CEA9669-C7A4-5EEA-2B37-4C0336791CA3}"/>
              </a:ext>
            </a:extLst>
          </p:cNvPr>
          <p:cNvPicPr>
            <a:picLocks noChangeAspect="1"/>
          </p:cNvPicPr>
          <p:nvPr/>
        </p:nvPicPr>
        <p:blipFill>
          <a:blip r:embed="rId6"/>
          <a:stretch>
            <a:fillRect/>
          </a:stretch>
        </p:blipFill>
        <p:spPr>
          <a:xfrm>
            <a:off x="6713599" y="262571"/>
            <a:ext cx="1369697" cy="1369697"/>
          </a:xfrm>
          <a:prstGeom prst="rect">
            <a:avLst/>
          </a:prstGeom>
        </p:spPr>
      </p:pic>
    </p:spTree>
    <p:custDataLst>
      <p:tags r:id="rId1"/>
    </p:custDataLst>
    <p:extLst>
      <p:ext uri="{BB962C8B-B14F-4D97-AF65-F5344CB8AC3E}">
        <p14:creationId xmlns:p14="http://schemas.microsoft.com/office/powerpoint/2010/main" val="1542499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012DEA-54F1-D66C-877E-C34A8CE01BB5}"/>
              </a:ext>
            </a:extLst>
          </p:cNvPr>
          <p:cNvSpPr txBox="1"/>
          <p:nvPr/>
        </p:nvSpPr>
        <p:spPr>
          <a:xfrm>
            <a:off x="1324353" y="5445673"/>
            <a:ext cx="1940943" cy="553998"/>
          </a:xfrm>
          <a:prstGeom prst="rect">
            <a:avLst/>
          </a:prstGeom>
          <a:noFill/>
        </p:spPr>
        <p:txBody>
          <a:bodyPr wrap="square" rtlCol="0">
            <a:spAutoFit/>
          </a:bodyPr>
          <a:lstStyle/>
          <a:p>
            <a:r>
              <a:rPr lang="en-US" sz="3000" dirty="0">
                <a:latin typeface="Myriad Pro Light" panose="020B0403030403020204" pitchFamily="34" charset="0"/>
              </a:rPr>
              <a:t>Power</a:t>
            </a:r>
          </a:p>
        </p:txBody>
      </p:sp>
      <p:sp>
        <p:nvSpPr>
          <p:cNvPr id="9" name="TextBox 8">
            <a:extLst>
              <a:ext uri="{FF2B5EF4-FFF2-40B4-BE49-F238E27FC236}">
                <a16:creationId xmlns:a16="http://schemas.microsoft.com/office/drawing/2014/main" id="{B9AB9FE4-6C45-97CC-1430-E689A8FB950F}"/>
              </a:ext>
            </a:extLst>
          </p:cNvPr>
          <p:cNvSpPr txBox="1"/>
          <p:nvPr/>
        </p:nvSpPr>
        <p:spPr>
          <a:xfrm>
            <a:off x="5843190" y="1668417"/>
            <a:ext cx="4977426" cy="1015663"/>
          </a:xfrm>
          <a:prstGeom prst="rect">
            <a:avLst/>
          </a:prstGeom>
          <a:noFill/>
        </p:spPr>
        <p:txBody>
          <a:bodyPr wrap="square" rtlCol="0">
            <a:spAutoFit/>
          </a:bodyPr>
          <a:lstStyle/>
          <a:p>
            <a:r>
              <a:rPr lang="en-US" sz="3000" dirty="0">
                <a:latin typeface="Myriad Pro Light" panose="020B0403030403020204" pitchFamily="34" charset="0"/>
              </a:rPr>
              <a:t>Stigma and </a:t>
            </a:r>
            <a:br>
              <a:rPr lang="en-US" sz="3000" dirty="0">
                <a:latin typeface="Myriad Pro Light" panose="020B0403030403020204" pitchFamily="34" charset="0"/>
              </a:rPr>
            </a:br>
            <a:r>
              <a:rPr lang="en-US" sz="3000" dirty="0">
                <a:latin typeface="Myriad Pro Light" panose="020B0403030403020204" pitchFamily="34" charset="0"/>
              </a:rPr>
              <a:t>Discrimination </a:t>
            </a:r>
          </a:p>
        </p:txBody>
      </p:sp>
      <p:sp>
        <p:nvSpPr>
          <p:cNvPr id="11" name="TextBox 10">
            <a:extLst>
              <a:ext uri="{FF2B5EF4-FFF2-40B4-BE49-F238E27FC236}">
                <a16:creationId xmlns:a16="http://schemas.microsoft.com/office/drawing/2014/main" id="{17917D85-1775-ED4E-7567-C118090AC54E}"/>
              </a:ext>
            </a:extLst>
          </p:cNvPr>
          <p:cNvSpPr txBox="1"/>
          <p:nvPr/>
        </p:nvSpPr>
        <p:spPr>
          <a:xfrm>
            <a:off x="4067382" y="228603"/>
            <a:ext cx="5377541" cy="1015663"/>
          </a:xfrm>
          <a:prstGeom prst="rect">
            <a:avLst/>
          </a:prstGeom>
          <a:noFill/>
        </p:spPr>
        <p:txBody>
          <a:bodyPr wrap="square" rtlCol="0">
            <a:spAutoFit/>
          </a:bodyPr>
          <a:lstStyle/>
          <a:p>
            <a:pPr algn="ctr"/>
            <a:r>
              <a:rPr lang="en-US" sz="3000" dirty="0">
                <a:latin typeface="Myriad Pro Light" panose="020B0403030403020204" pitchFamily="34" charset="0"/>
              </a:rPr>
              <a:t>Who is treated well? </a:t>
            </a:r>
          </a:p>
          <a:p>
            <a:pPr algn="ctr"/>
            <a:r>
              <a:rPr lang="en-US" sz="3000" dirty="0">
                <a:latin typeface="Myriad Pro Light" panose="020B0403030403020204" pitchFamily="34" charset="0"/>
              </a:rPr>
              <a:t>Who is treated poorly?</a:t>
            </a:r>
          </a:p>
        </p:txBody>
      </p:sp>
      <p:sp>
        <p:nvSpPr>
          <p:cNvPr id="12" name="Curved Right Arrow 11">
            <a:extLst>
              <a:ext uri="{FF2B5EF4-FFF2-40B4-BE49-F238E27FC236}">
                <a16:creationId xmlns:a16="http://schemas.microsoft.com/office/drawing/2014/main" id="{270C501D-166E-8721-654C-4B10D8D15EAD}"/>
              </a:ext>
            </a:extLst>
          </p:cNvPr>
          <p:cNvSpPr/>
          <p:nvPr/>
        </p:nvSpPr>
        <p:spPr>
          <a:xfrm>
            <a:off x="566058" y="303055"/>
            <a:ext cx="4005942" cy="1999127"/>
          </a:xfrm>
          <a:prstGeom prst="curvedRightArrow">
            <a:avLst/>
          </a:prstGeom>
          <a:solidFill>
            <a:srgbClr val="DD48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D4851"/>
              </a:solidFill>
            </a:endParaRPr>
          </a:p>
        </p:txBody>
      </p:sp>
      <p:sp>
        <p:nvSpPr>
          <p:cNvPr id="13" name="Right Arrow 12">
            <a:extLst>
              <a:ext uri="{FF2B5EF4-FFF2-40B4-BE49-F238E27FC236}">
                <a16:creationId xmlns:a16="http://schemas.microsoft.com/office/drawing/2014/main" id="{F0FF689E-6CF8-B73E-93C7-597148B1691E}"/>
              </a:ext>
            </a:extLst>
          </p:cNvPr>
          <p:cNvSpPr/>
          <p:nvPr/>
        </p:nvSpPr>
        <p:spPr>
          <a:xfrm rot="20482065">
            <a:off x="3062058" y="3676537"/>
            <a:ext cx="2801199" cy="1188179"/>
          </a:xfrm>
          <a:prstGeom prst="rightArrow">
            <a:avLst/>
          </a:prstGeom>
          <a:solidFill>
            <a:srgbClr val="DD48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Logo, company name&#10;&#10;Description automatically generated">
            <a:extLst>
              <a:ext uri="{FF2B5EF4-FFF2-40B4-BE49-F238E27FC236}">
                <a16:creationId xmlns:a16="http://schemas.microsoft.com/office/drawing/2014/main" id="{E76813EC-D9B3-4595-93B6-9F2081718D55}"/>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4" name="Picture 3">
            <a:extLst>
              <a:ext uri="{FF2B5EF4-FFF2-40B4-BE49-F238E27FC236}">
                <a16:creationId xmlns:a16="http://schemas.microsoft.com/office/drawing/2014/main" id="{102961E8-E1D6-E030-70CA-3AC011AF4F36}"/>
              </a:ext>
            </a:extLst>
          </p:cNvPr>
          <p:cNvPicPr>
            <a:picLocks noChangeAspect="1"/>
          </p:cNvPicPr>
          <p:nvPr/>
        </p:nvPicPr>
        <p:blipFill>
          <a:blip r:embed="rId5"/>
          <a:stretch>
            <a:fillRect/>
          </a:stretch>
        </p:blipFill>
        <p:spPr>
          <a:xfrm>
            <a:off x="6049852" y="2860964"/>
            <a:ext cx="1949887" cy="1949887"/>
          </a:xfrm>
          <a:prstGeom prst="rect">
            <a:avLst/>
          </a:prstGeom>
        </p:spPr>
      </p:pic>
      <p:pic>
        <p:nvPicPr>
          <p:cNvPr id="5" name="Picture 4">
            <a:extLst>
              <a:ext uri="{FF2B5EF4-FFF2-40B4-BE49-F238E27FC236}">
                <a16:creationId xmlns:a16="http://schemas.microsoft.com/office/drawing/2014/main" id="{BF3F6D0B-3FA0-9A87-3CD9-6A971B88D3F8}"/>
              </a:ext>
            </a:extLst>
          </p:cNvPr>
          <p:cNvPicPr>
            <a:picLocks noChangeAspect="1"/>
          </p:cNvPicPr>
          <p:nvPr/>
        </p:nvPicPr>
        <p:blipFill>
          <a:blip r:embed="rId6"/>
          <a:stretch>
            <a:fillRect/>
          </a:stretch>
        </p:blipFill>
        <p:spPr>
          <a:xfrm>
            <a:off x="742714" y="3563672"/>
            <a:ext cx="2020870" cy="2020870"/>
          </a:xfrm>
          <a:prstGeom prst="rect">
            <a:avLst/>
          </a:prstGeom>
        </p:spPr>
      </p:pic>
    </p:spTree>
    <p:custDataLst>
      <p:tags r:id="rId1"/>
    </p:custDataLst>
    <p:extLst>
      <p:ext uri="{BB962C8B-B14F-4D97-AF65-F5344CB8AC3E}">
        <p14:creationId xmlns:p14="http://schemas.microsoft.com/office/powerpoint/2010/main" val="418438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hape 98">
            <a:extLst>
              <a:ext uri="{FF2B5EF4-FFF2-40B4-BE49-F238E27FC236}">
                <a16:creationId xmlns:a16="http://schemas.microsoft.com/office/drawing/2014/main" id="{6DDD94BC-E6A3-27A5-0153-06E31A49AD7C}"/>
              </a:ext>
            </a:extLst>
          </p:cNvPr>
          <p:cNvSpPr txBox="1">
            <a:spLocks/>
          </p:cNvSpPr>
          <p:nvPr/>
        </p:nvSpPr>
        <p:spPr bwMode="auto">
          <a:xfrm>
            <a:off x="2257160" y="644259"/>
            <a:ext cx="4629678" cy="4840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4000" b="1" kern="0" dirty="0">
                <a:solidFill>
                  <a:srgbClr val="DD4851"/>
                </a:solidFill>
                <a:latin typeface="Myriad Pro Light" panose="020B0403030403020204" pitchFamily="34" charset="0"/>
                <a:ea typeface="Signika"/>
                <a:cs typeface="Malayalam MN" pitchFamily="2" charset="0"/>
                <a:sym typeface="Signika"/>
              </a:rPr>
              <a:t>OPPRESSION</a:t>
            </a:r>
            <a:endParaRPr lang="en-CA" sz="4000" kern="0" dirty="0">
              <a:solidFill>
                <a:srgbClr val="DD4851"/>
              </a:solidFill>
              <a:latin typeface="Myriad Pro Light" panose="020B0403030403020204" pitchFamily="34" charset="0"/>
              <a:cs typeface="Malayalam MN" pitchFamily="2" charset="0"/>
            </a:endParaRPr>
          </a:p>
        </p:txBody>
      </p:sp>
      <p:sp>
        <p:nvSpPr>
          <p:cNvPr id="14" name="TextBox 13">
            <a:extLst>
              <a:ext uri="{FF2B5EF4-FFF2-40B4-BE49-F238E27FC236}">
                <a16:creationId xmlns:a16="http://schemas.microsoft.com/office/drawing/2014/main" id="{6531AF31-5091-4328-8004-6989C0BA4147}"/>
              </a:ext>
            </a:extLst>
          </p:cNvPr>
          <p:cNvSpPr txBox="1"/>
          <p:nvPr/>
        </p:nvSpPr>
        <p:spPr>
          <a:xfrm>
            <a:off x="7761249" y="3512634"/>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903C6A93-9AAE-583E-FB34-1A319854D91A}"/>
              </a:ext>
            </a:extLst>
          </p:cNvPr>
          <p:cNvSpPr txBox="1"/>
          <p:nvPr/>
        </p:nvSpPr>
        <p:spPr>
          <a:xfrm>
            <a:off x="7560527" y="4125951"/>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06E79C0B-1182-F71C-F4C2-76790D058499}"/>
              </a:ext>
            </a:extLst>
          </p:cNvPr>
          <p:cNvSpPr txBox="1"/>
          <p:nvPr/>
        </p:nvSpPr>
        <p:spPr>
          <a:xfrm>
            <a:off x="3207245" y="1456060"/>
            <a:ext cx="2729510" cy="1323439"/>
          </a:xfrm>
          <a:prstGeom prst="rect">
            <a:avLst/>
          </a:prstGeom>
          <a:noFill/>
        </p:spPr>
        <p:txBody>
          <a:bodyPr wrap="square" rtlCol="0">
            <a:spAutoFit/>
          </a:bodyPr>
          <a:lstStyle/>
          <a:p>
            <a:pPr algn="ctr"/>
            <a:r>
              <a:rPr lang="en-US" sz="2000" dirty="0">
                <a:latin typeface="Myriad Pro Light" panose="020B0403030403020204" pitchFamily="34" charset="0"/>
                <a:cs typeface="Malayalam MN" pitchFamily="2" charset="0"/>
              </a:rPr>
              <a:t>Treating someone poorly because they belong to a certain group.</a:t>
            </a:r>
          </a:p>
        </p:txBody>
      </p:sp>
      <p:pic>
        <p:nvPicPr>
          <p:cNvPr id="2" name="Picture 1" descr="Logo, company name&#10;&#10;Description automatically generated">
            <a:extLst>
              <a:ext uri="{FF2B5EF4-FFF2-40B4-BE49-F238E27FC236}">
                <a16:creationId xmlns:a16="http://schemas.microsoft.com/office/drawing/2014/main" id="{4560706D-4F7D-B345-BF39-C58FB2EC2DD2}"/>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3" name="Picture 2">
            <a:extLst>
              <a:ext uri="{FF2B5EF4-FFF2-40B4-BE49-F238E27FC236}">
                <a16:creationId xmlns:a16="http://schemas.microsoft.com/office/drawing/2014/main" id="{7BBA79B2-B44D-161D-4BAB-24BE354AE1A9}"/>
              </a:ext>
            </a:extLst>
          </p:cNvPr>
          <p:cNvPicPr>
            <a:picLocks noChangeAspect="1"/>
          </p:cNvPicPr>
          <p:nvPr/>
        </p:nvPicPr>
        <p:blipFill>
          <a:blip r:embed="rId5"/>
          <a:stretch>
            <a:fillRect/>
          </a:stretch>
        </p:blipFill>
        <p:spPr>
          <a:xfrm>
            <a:off x="2557644" y="2111595"/>
            <a:ext cx="4028711" cy="4028711"/>
          </a:xfrm>
          <a:prstGeom prst="rect">
            <a:avLst/>
          </a:prstGeom>
        </p:spPr>
      </p:pic>
    </p:spTree>
    <p:custDataLst>
      <p:tags r:id="rId1"/>
    </p:custDataLst>
    <p:extLst>
      <p:ext uri="{BB962C8B-B14F-4D97-AF65-F5344CB8AC3E}">
        <p14:creationId xmlns:p14="http://schemas.microsoft.com/office/powerpoint/2010/main" val="238440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hape 98">
            <a:extLst>
              <a:ext uri="{FF2B5EF4-FFF2-40B4-BE49-F238E27FC236}">
                <a16:creationId xmlns:a16="http://schemas.microsoft.com/office/drawing/2014/main" id="{F755A839-2DCF-1160-04D9-F816DD2B584C}"/>
              </a:ext>
            </a:extLst>
          </p:cNvPr>
          <p:cNvSpPr txBox="1">
            <a:spLocks/>
          </p:cNvSpPr>
          <p:nvPr/>
        </p:nvSpPr>
        <p:spPr bwMode="auto">
          <a:xfrm>
            <a:off x="2426037" y="598401"/>
            <a:ext cx="4629678"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4000" b="1" kern="0" dirty="0">
                <a:solidFill>
                  <a:srgbClr val="DD4851"/>
                </a:solidFill>
                <a:latin typeface="Myriad Pro Light" panose="020B0403030403020204" pitchFamily="34" charset="0"/>
                <a:ea typeface="Signika"/>
                <a:cs typeface="Malayalam MN" pitchFamily="2" charset="0"/>
                <a:sym typeface="Signika"/>
              </a:rPr>
              <a:t>PRIVILEGE</a:t>
            </a:r>
            <a:endParaRPr lang="en-CA" sz="2400" kern="0" dirty="0">
              <a:solidFill>
                <a:srgbClr val="DD4851"/>
              </a:solidFill>
              <a:latin typeface="Myriad Pro Light" panose="020B0403030403020204" pitchFamily="34" charset="0"/>
              <a:cs typeface="Malayalam MN" pitchFamily="2" charset="0"/>
            </a:endParaRPr>
          </a:p>
        </p:txBody>
      </p:sp>
      <p:sp>
        <p:nvSpPr>
          <p:cNvPr id="14" name="TextBox 13">
            <a:extLst>
              <a:ext uri="{FF2B5EF4-FFF2-40B4-BE49-F238E27FC236}">
                <a16:creationId xmlns:a16="http://schemas.microsoft.com/office/drawing/2014/main" id="{6531AF31-5091-4328-8004-6989C0BA4147}"/>
              </a:ext>
            </a:extLst>
          </p:cNvPr>
          <p:cNvSpPr txBox="1"/>
          <p:nvPr/>
        </p:nvSpPr>
        <p:spPr>
          <a:xfrm>
            <a:off x="7761249" y="3512634"/>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903C6A93-9AAE-583E-FB34-1A319854D91A}"/>
              </a:ext>
            </a:extLst>
          </p:cNvPr>
          <p:cNvSpPr txBox="1"/>
          <p:nvPr/>
        </p:nvSpPr>
        <p:spPr>
          <a:xfrm>
            <a:off x="7560527" y="4125951"/>
            <a:ext cx="184731" cy="369332"/>
          </a:xfrm>
          <a:prstGeom prst="rect">
            <a:avLst/>
          </a:prstGeom>
          <a:noFill/>
        </p:spPr>
        <p:txBody>
          <a:bodyPr wrap="none" rtlCol="0">
            <a:spAutoFit/>
          </a:bodyPr>
          <a:lstStyle/>
          <a:p>
            <a:endParaRPr lang="en-US" dirty="0"/>
          </a:p>
        </p:txBody>
      </p:sp>
      <p:sp>
        <p:nvSpPr>
          <p:cNvPr id="18" name="TextBox 17">
            <a:extLst>
              <a:ext uri="{FF2B5EF4-FFF2-40B4-BE49-F238E27FC236}">
                <a16:creationId xmlns:a16="http://schemas.microsoft.com/office/drawing/2014/main" id="{3EDA7C64-FD7C-DDAE-533D-D4B3D9B73B53}"/>
              </a:ext>
            </a:extLst>
          </p:cNvPr>
          <p:cNvSpPr txBox="1"/>
          <p:nvPr/>
        </p:nvSpPr>
        <p:spPr>
          <a:xfrm>
            <a:off x="3377025" y="1407882"/>
            <a:ext cx="2729510" cy="1261884"/>
          </a:xfrm>
          <a:prstGeom prst="rect">
            <a:avLst/>
          </a:prstGeom>
          <a:noFill/>
        </p:spPr>
        <p:txBody>
          <a:bodyPr wrap="square" rtlCol="0">
            <a:spAutoFit/>
          </a:bodyPr>
          <a:lstStyle/>
          <a:p>
            <a:pPr algn="ctr"/>
            <a:r>
              <a:rPr lang="en-US" sz="1900" dirty="0">
                <a:latin typeface="Myriad Pro Light" panose="020B0403030403020204" pitchFamily="34" charset="0"/>
                <a:cs typeface="Malayalam MN" pitchFamily="2" charset="0"/>
              </a:rPr>
              <a:t>Someone who doesn’t face disadvantages </a:t>
            </a:r>
            <a:r>
              <a:rPr lang="en-US" sz="1900" i="1" dirty="0">
                <a:latin typeface="Myriad Pro Light" panose="020B0403030403020204" pitchFamily="34" charset="0"/>
                <a:cs typeface="Malayalam MN" pitchFamily="2" charset="0"/>
              </a:rPr>
              <a:t>because</a:t>
            </a:r>
            <a:r>
              <a:rPr lang="en-US" sz="1900" dirty="0">
                <a:latin typeface="Myriad Pro Light" panose="020B0403030403020204" pitchFamily="34" charset="0"/>
                <a:cs typeface="Malayalam MN" pitchFamily="2" charset="0"/>
              </a:rPr>
              <a:t> </a:t>
            </a:r>
            <a:r>
              <a:rPr lang="en-US" sz="1900" i="1" dirty="0">
                <a:latin typeface="Myriad Pro Light" panose="020B0403030403020204" pitchFamily="34" charset="0"/>
                <a:cs typeface="Malayalam MN" pitchFamily="2" charset="0"/>
              </a:rPr>
              <a:t>they belong to a certain group.</a:t>
            </a:r>
          </a:p>
        </p:txBody>
      </p:sp>
      <p:pic>
        <p:nvPicPr>
          <p:cNvPr id="3" name="Picture 2" descr="Logo, company name&#10;&#10;Description automatically generated">
            <a:extLst>
              <a:ext uri="{FF2B5EF4-FFF2-40B4-BE49-F238E27FC236}">
                <a16:creationId xmlns:a16="http://schemas.microsoft.com/office/drawing/2014/main" id="{1F055A1B-ADD1-F10E-23E4-650ABD33F943}"/>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4" name="Picture 3">
            <a:extLst>
              <a:ext uri="{FF2B5EF4-FFF2-40B4-BE49-F238E27FC236}">
                <a16:creationId xmlns:a16="http://schemas.microsoft.com/office/drawing/2014/main" id="{7950D314-2CC3-351B-5571-FAA434207DA2}"/>
              </a:ext>
            </a:extLst>
          </p:cNvPr>
          <p:cNvPicPr>
            <a:picLocks noChangeAspect="1"/>
          </p:cNvPicPr>
          <p:nvPr/>
        </p:nvPicPr>
        <p:blipFill>
          <a:blip r:embed="rId5"/>
          <a:stretch>
            <a:fillRect/>
          </a:stretch>
        </p:blipFill>
        <p:spPr>
          <a:xfrm>
            <a:off x="3551238" y="3071564"/>
            <a:ext cx="2555297" cy="2555297"/>
          </a:xfrm>
          <a:prstGeom prst="rect">
            <a:avLst/>
          </a:prstGeom>
        </p:spPr>
      </p:pic>
    </p:spTree>
    <p:custDataLst>
      <p:tags r:id="rId1"/>
    </p:custDataLst>
    <p:extLst>
      <p:ext uri="{BB962C8B-B14F-4D97-AF65-F5344CB8AC3E}">
        <p14:creationId xmlns:p14="http://schemas.microsoft.com/office/powerpoint/2010/main" val="155853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Google Shape;1128;p26">
            <a:extLst>
              <a:ext uri="{FF2B5EF4-FFF2-40B4-BE49-F238E27FC236}">
                <a16:creationId xmlns:a16="http://schemas.microsoft.com/office/drawing/2014/main" id="{42D0E511-1FC9-1DC9-077C-68463CAB8921}"/>
              </a:ext>
            </a:extLst>
          </p:cNvPr>
          <p:cNvSpPr/>
          <p:nvPr/>
        </p:nvSpPr>
        <p:spPr>
          <a:xfrm>
            <a:off x="1974773" y="778376"/>
            <a:ext cx="1448913" cy="4362660"/>
          </a:xfrm>
          <a:prstGeom prst="round2SameRect">
            <a:avLst>
              <a:gd name="adj1" fmla="val 44074"/>
              <a:gd name="adj2" fmla="val 0"/>
            </a:avLst>
          </a:prstGeom>
          <a:solidFill>
            <a:srgbClr val="008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cxnSp>
        <p:nvCxnSpPr>
          <p:cNvPr id="41" name="Straight Connector 40">
            <a:extLst>
              <a:ext uri="{FF2B5EF4-FFF2-40B4-BE49-F238E27FC236}">
                <a16:creationId xmlns:a16="http://schemas.microsoft.com/office/drawing/2014/main" id="{0CEE8CDE-5221-DAD4-8816-034703A48602}"/>
              </a:ext>
            </a:extLst>
          </p:cNvPr>
          <p:cNvCxnSpPr/>
          <p:nvPr/>
        </p:nvCxnSpPr>
        <p:spPr>
          <a:xfrm>
            <a:off x="1488560" y="5141036"/>
            <a:ext cx="4763386" cy="0"/>
          </a:xfrm>
          <a:prstGeom prst="line">
            <a:avLst/>
          </a:prstGeom>
          <a:ln>
            <a:solidFill>
              <a:schemeClr val="accent4"/>
            </a:solidFill>
          </a:ln>
        </p:spPr>
        <p:style>
          <a:lnRef idx="2">
            <a:schemeClr val="dk1"/>
          </a:lnRef>
          <a:fillRef idx="0">
            <a:schemeClr val="dk1"/>
          </a:fillRef>
          <a:effectRef idx="1">
            <a:schemeClr val="dk1"/>
          </a:effectRef>
          <a:fontRef idx="minor">
            <a:schemeClr val="tx1"/>
          </a:fontRef>
        </p:style>
      </p:cxnSp>
      <p:sp>
        <p:nvSpPr>
          <p:cNvPr id="42" name="Google Shape;1128;p26">
            <a:extLst>
              <a:ext uri="{FF2B5EF4-FFF2-40B4-BE49-F238E27FC236}">
                <a16:creationId xmlns:a16="http://schemas.microsoft.com/office/drawing/2014/main" id="{EA328187-8143-2945-2FDE-35C0613E977B}"/>
              </a:ext>
            </a:extLst>
          </p:cNvPr>
          <p:cNvSpPr/>
          <p:nvPr/>
        </p:nvSpPr>
        <p:spPr>
          <a:xfrm>
            <a:off x="4198419" y="3436517"/>
            <a:ext cx="1448913" cy="1701289"/>
          </a:xfrm>
          <a:prstGeom prst="round2SameRect">
            <a:avLst>
              <a:gd name="adj1" fmla="val 44074"/>
              <a:gd name="adj2" fmla="val 0"/>
            </a:avLst>
          </a:prstGeom>
          <a:solidFill>
            <a:srgbClr val="008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TextBox 42">
            <a:extLst>
              <a:ext uri="{FF2B5EF4-FFF2-40B4-BE49-F238E27FC236}">
                <a16:creationId xmlns:a16="http://schemas.microsoft.com/office/drawing/2014/main" id="{D1310DA1-ED13-EAA6-4A6E-D855276CCAE0}"/>
              </a:ext>
            </a:extLst>
          </p:cNvPr>
          <p:cNvSpPr txBox="1"/>
          <p:nvPr/>
        </p:nvSpPr>
        <p:spPr>
          <a:xfrm rot="16200000">
            <a:off x="57262" y="2729693"/>
            <a:ext cx="5273749" cy="707886"/>
          </a:xfrm>
          <a:prstGeom prst="rect">
            <a:avLst/>
          </a:prstGeom>
          <a:noFill/>
        </p:spPr>
        <p:txBody>
          <a:bodyPr wrap="square" rtlCol="0">
            <a:spAutoFit/>
          </a:bodyPr>
          <a:lstStyle/>
          <a:p>
            <a:pPr algn="ctr"/>
            <a:r>
              <a:rPr lang="en-US" sz="4000" b="1" dirty="0">
                <a:solidFill>
                  <a:schemeClr val="accent3"/>
                </a:solidFill>
                <a:latin typeface="Myriad Pro Light" panose="020B0403030403020204" pitchFamily="34" charset="0"/>
                <a:cs typeface="Malayalam MN" pitchFamily="2" charset="0"/>
              </a:rPr>
              <a:t>POWER</a:t>
            </a:r>
          </a:p>
        </p:txBody>
      </p:sp>
      <p:sp>
        <p:nvSpPr>
          <p:cNvPr id="44" name="TextBox 43">
            <a:extLst>
              <a:ext uri="{FF2B5EF4-FFF2-40B4-BE49-F238E27FC236}">
                <a16:creationId xmlns:a16="http://schemas.microsoft.com/office/drawing/2014/main" id="{C40E0483-D3B2-4C0C-2CEB-5E7A0B35CA85}"/>
              </a:ext>
            </a:extLst>
          </p:cNvPr>
          <p:cNvSpPr txBox="1"/>
          <p:nvPr/>
        </p:nvSpPr>
        <p:spPr>
          <a:xfrm rot="16200000">
            <a:off x="3960662" y="4041002"/>
            <a:ext cx="1878653" cy="584775"/>
          </a:xfrm>
          <a:prstGeom prst="rect">
            <a:avLst/>
          </a:prstGeom>
          <a:noFill/>
        </p:spPr>
        <p:txBody>
          <a:bodyPr wrap="square" rtlCol="0">
            <a:spAutoFit/>
          </a:bodyPr>
          <a:lstStyle/>
          <a:p>
            <a:pPr algn="ctr"/>
            <a:r>
              <a:rPr lang="en-US" sz="3200" b="1" dirty="0">
                <a:solidFill>
                  <a:schemeClr val="accent3"/>
                </a:solidFill>
                <a:latin typeface="Myriad Pro Light" panose="020B0403030403020204" pitchFamily="34" charset="0"/>
                <a:cs typeface="Malayalam MN" pitchFamily="2" charset="0"/>
              </a:rPr>
              <a:t>POWER</a:t>
            </a:r>
          </a:p>
        </p:txBody>
      </p:sp>
      <p:sp>
        <p:nvSpPr>
          <p:cNvPr id="45" name="Google Shape;1090;p67">
            <a:extLst>
              <a:ext uri="{FF2B5EF4-FFF2-40B4-BE49-F238E27FC236}">
                <a16:creationId xmlns:a16="http://schemas.microsoft.com/office/drawing/2014/main" id="{D320CA74-5B6B-6193-1599-4B57D40147D5}"/>
              </a:ext>
            </a:extLst>
          </p:cNvPr>
          <p:cNvSpPr txBox="1"/>
          <p:nvPr/>
        </p:nvSpPr>
        <p:spPr>
          <a:xfrm>
            <a:off x="1736759" y="5357776"/>
            <a:ext cx="1857050" cy="952898"/>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0080AF"/>
                </a:solidFill>
                <a:latin typeface="Myriad Pro Light" panose="020B0403030403020204" pitchFamily="34" charset="0"/>
                <a:ea typeface="Inconsolata"/>
                <a:cs typeface="Malayalam MN" pitchFamily="2" charset="0"/>
                <a:sym typeface="Inconsolata"/>
              </a:rPr>
              <a:t>Privileged Groups</a:t>
            </a:r>
          </a:p>
        </p:txBody>
      </p:sp>
      <p:sp>
        <p:nvSpPr>
          <p:cNvPr id="46" name="Google Shape;1090;p67">
            <a:extLst>
              <a:ext uri="{FF2B5EF4-FFF2-40B4-BE49-F238E27FC236}">
                <a16:creationId xmlns:a16="http://schemas.microsoft.com/office/drawing/2014/main" id="{7FE4D318-6F10-03D1-0114-EC7DD9919CDF}"/>
              </a:ext>
            </a:extLst>
          </p:cNvPr>
          <p:cNvSpPr txBox="1"/>
          <p:nvPr/>
        </p:nvSpPr>
        <p:spPr>
          <a:xfrm>
            <a:off x="4058197" y="5382586"/>
            <a:ext cx="1857050" cy="952898"/>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rgbClr val="0080AF"/>
                </a:solidFill>
                <a:latin typeface="Myriad Pro Light" panose="020B0403030403020204" pitchFamily="34" charset="0"/>
                <a:ea typeface="Inconsolata"/>
                <a:cs typeface="Malayalam MN" pitchFamily="2" charset="0"/>
                <a:sym typeface="Inconsolata"/>
              </a:rPr>
              <a:t>Oppressed Groups</a:t>
            </a:r>
          </a:p>
        </p:txBody>
      </p:sp>
      <p:sp>
        <p:nvSpPr>
          <p:cNvPr id="47" name="Oval 46">
            <a:extLst>
              <a:ext uri="{FF2B5EF4-FFF2-40B4-BE49-F238E27FC236}">
                <a16:creationId xmlns:a16="http://schemas.microsoft.com/office/drawing/2014/main" id="{B7C4E627-0767-4649-F96B-EAA80EAF3C2C}"/>
              </a:ext>
            </a:extLst>
          </p:cNvPr>
          <p:cNvSpPr/>
          <p:nvPr/>
        </p:nvSpPr>
        <p:spPr>
          <a:xfrm>
            <a:off x="5601558" y="751554"/>
            <a:ext cx="3368271" cy="2927818"/>
          </a:xfrm>
          <a:prstGeom prst="ellipse">
            <a:avLst/>
          </a:prstGeom>
          <a:solidFill>
            <a:schemeClr val="accent3"/>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Shape 98">
            <a:extLst>
              <a:ext uri="{FF2B5EF4-FFF2-40B4-BE49-F238E27FC236}">
                <a16:creationId xmlns:a16="http://schemas.microsoft.com/office/drawing/2014/main" id="{A79F9D4C-C0DE-9EF3-FE1C-278E2B43CE61}"/>
              </a:ext>
            </a:extLst>
          </p:cNvPr>
          <p:cNvSpPr txBox="1">
            <a:spLocks/>
          </p:cNvSpPr>
          <p:nvPr/>
        </p:nvSpPr>
        <p:spPr bwMode="auto">
          <a:xfrm>
            <a:off x="5987608" y="1113488"/>
            <a:ext cx="2641945" cy="2203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2400" kern="0" dirty="0">
                <a:solidFill>
                  <a:srgbClr val="DD4851"/>
                </a:solidFill>
                <a:latin typeface="Myriad Pro Light" panose="020B0403030403020204" pitchFamily="34" charset="0"/>
                <a:ea typeface="Signika"/>
                <a:cs typeface="Malayalam MN" pitchFamily="2" charset="0"/>
                <a:sym typeface="Signika"/>
              </a:rPr>
              <a:t>Those who have been </a:t>
            </a:r>
            <a:r>
              <a:rPr lang="en-CA" sz="2400" b="1" kern="0" dirty="0">
                <a:solidFill>
                  <a:srgbClr val="DD4851"/>
                </a:solidFill>
                <a:latin typeface="Myriad Pro Light" panose="020B0403030403020204" pitchFamily="34" charset="0"/>
                <a:ea typeface="Signika"/>
                <a:cs typeface="Malayalam MN" pitchFamily="2" charset="0"/>
                <a:sym typeface="Signika"/>
              </a:rPr>
              <a:t>oppressed</a:t>
            </a:r>
            <a:r>
              <a:rPr lang="en-CA" sz="2400" kern="0" dirty="0">
                <a:solidFill>
                  <a:srgbClr val="DD4851"/>
                </a:solidFill>
                <a:latin typeface="Myriad Pro Light" panose="020B0403030403020204" pitchFamily="34" charset="0"/>
                <a:ea typeface="Signika"/>
                <a:cs typeface="Malayalam MN" pitchFamily="2" charset="0"/>
                <a:sym typeface="Signika"/>
              </a:rPr>
              <a:t> are more likely to experience </a:t>
            </a:r>
            <a:r>
              <a:rPr lang="en-CA" sz="2400" b="1" kern="0" dirty="0">
                <a:solidFill>
                  <a:srgbClr val="DD4851"/>
                </a:solidFill>
                <a:latin typeface="Myriad Pro Light" panose="020B0403030403020204" pitchFamily="34" charset="0"/>
                <a:ea typeface="Signika"/>
                <a:cs typeface="Malayalam MN" pitchFamily="2" charset="0"/>
                <a:sym typeface="Signika"/>
              </a:rPr>
              <a:t>identity-based bullying</a:t>
            </a:r>
            <a:endParaRPr lang="en-CA" sz="2400" b="1" kern="0" dirty="0">
              <a:solidFill>
                <a:srgbClr val="DD4851"/>
              </a:solidFill>
              <a:latin typeface="Myriad Pro Light" panose="020B0403030403020204" pitchFamily="34" charset="0"/>
              <a:cs typeface="Malayalam MN" pitchFamily="2" charset="0"/>
            </a:endParaRPr>
          </a:p>
        </p:txBody>
      </p:sp>
      <p:sp>
        <p:nvSpPr>
          <p:cNvPr id="50" name="Google Shape;689;p20">
            <a:extLst>
              <a:ext uri="{FF2B5EF4-FFF2-40B4-BE49-F238E27FC236}">
                <a16:creationId xmlns:a16="http://schemas.microsoft.com/office/drawing/2014/main" id="{59558384-CCA7-6491-0E5C-3871F87CC19B}"/>
              </a:ext>
            </a:extLst>
          </p:cNvPr>
          <p:cNvSpPr txBox="1">
            <a:spLocks noGrp="1"/>
          </p:cNvSpPr>
          <p:nvPr>
            <p:ph type="title"/>
          </p:nvPr>
        </p:nvSpPr>
        <p:spPr>
          <a:xfrm>
            <a:off x="0" y="171280"/>
            <a:ext cx="9144000" cy="439912"/>
          </a:xfrm>
          <a:prstGeom prst="rect">
            <a:avLst/>
          </a:prstGeom>
        </p:spPr>
        <p:txBody>
          <a:bodyPr spcFirstLastPara="1" vert="horz" wrap="square" lIns="91425" tIns="91425" rIns="91425" bIns="91425" numCol="1" anchor="ctr" anchorCtr="0" compatLnSpc="1">
            <a:prstTxWarp prst="textNoShape">
              <a:avLst/>
            </a:prstTxWarp>
            <a:noAutofit/>
          </a:bodyPr>
          <a:lstStyle/>
          <a:p>
            <a:pPr>
              <a:spcBef>
                <a:spcPts val="0"/>
              </a:spcBef>
              <a:spcAft>
                <a:spcPts val="0"/>
              </a:spcAft>
            </a:pPr>
            <a:r>
              <a:rPr lang="en" sz="2800" b="1" dirty="0">
                <a:solidFill>
                  <a:srgbClr val="0080AF"/>
                </a:solidFill>
                <a:latin typeface="Myriad Pro Light" panose="020B0403030403020204" pitchFamily="34" charset="0"/>
                <a:cs typeface="Malayalam MN" pitchFamily="2" charset="0"/>
              </a:rPr>
              <a:t>Connecting Privilege, Oppression, &amp; Power</a:t>
            </a:r>
            <a:endParaRPr sz="2800" b="1" dirty="0">
              <a:solidFill>
                <a:srgbClr val="0080AF"/>
              </a:solidFill>
              <a:latin typeface="Myriad Pro Light" panose="020B0403030403020204" pitchFamily="34" charset="0"/>
              <a:cs typeface="Malayalam MN" pitchFamily="2" charset="0"/>
            </a:endParaRPr>
          </a:p>
        </p:txBody>
      </p:sp>
      <p:pic>
        <p:nvPicPr>
          <p:cNvPr id="2" name="Picture 1" descr="Logo, company name&#10;&#10;Description automatically generated">
            <a:extLst>
              <a:ext uri="{FF2B5EF4-FFF2-40B4-BE49-F238E27FC236}">
                <a16:creationId xmlns:a16="http://schemas.microsoft.com/office/drawing/2014/main" id="{2F06609E-404D-6B41-8C1C-5E477B7DCD19}"/>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394741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down)">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28D32B16-D4AB-51FF-0BCC-AC47201BD5BC}"/>
              </a:ext>
            </a:extLst>
          </p:cNvPr>
          <p:cNvSpPr txBox="1"/>
          <p:nvPr/>
        </p:nvSpPr>
        <p:spPr>
          <a:xfrm>
            <a:off x="1182930" y="3365076"/>
            <a:ext cx="3009703" cy="1323439"/>
          </a:xfrm>
          <a:prstGeom prst="rect">
            <a:avLst/>
          </a:prstGeom>
          <a:noFill/>
        </p:spPr>
        <p:txBody>
          <a:bodyPr wrap="square" rtlCol="0">
            <a:spAutoFit/>
          </a:bodyPr>
          <a:lstStyle/>
          <a:p>
            <a:pPr algn="ctr"/>
            <a:r>
              <a:rPr lang="en-US" sz="2000" dirty="0">
                <a:solidFill>
                  <a:schemeClr val="bg1"/>
                </a:solidFill>
                <a:latin typeface="Malayalam MN" pitchFamily="2" charset="0"/>
                <a:cs typeface="Malayalam MN" pitchFamily="2" charset="0"/>
              </a:rPr>
              <a:t>INVOLVES </a:t>
            </a:r>
          </a:p>
          <a:p>
            <a:pPr algn="ctr"/>
            <a:r>
              <a:rPr lang="en-US" sz="2000" dirty="0">
                <a:solidFill>
                  <a:schemeClr val="bg1"/>
                </a:solidFill>
                <a:latin typeface="Malayalam MN" pitchFamily="2" charset="0"/>
                <a:cs typeface="Malayalam MN" pitchFamily="2" charset="0"/>
              </a:rPr>
              <a:t>NEGATIVE </a:t>
            </a:r>
          </a:p>
          <a:p>
            <a:pPr algn="ctr"/>
            <a:r>
              <a:rPr lang="en-US" sz="2000" dirty="0">
                <a:solidFill>
                  <a:schemeClr val="bg1"/>
                </a:solidFill>
                <a:latin typeface="Malayalam MN" pitchFamily="2" charset="0"/>
                <a:cs typeface="Malayalam MN" pitchFamily="2" charset="0"/>
              </a:rPr>
              <a:t>ATTITUDES</a:t>
            </a:r>
          </a:p>
          <a:p>
            <a:pPr algn="ctr"/>
            <a:r>
              <a:rPr lang="en-US" sz="2000" dirty="0">
                <a:solidFill>
                  <a:schemeClr val="bg1"/>
                </a:solidFill>
                <a:latin typeface="Malayalam MN" pitchFamily="2" charset="0"/>
                <a:cs typeface="Malayalam MN" pitchFamily="2" charset="0"/>
              </a:rPr>
              <a:t> ABOUT A GROUP</a:t>
            </a:r>
          </a:p>
        </p:txBody>
      </p:sp>
      <p:sp>
        <p:nvSpPr>
          <p:cNvPr id="45" name="Shape 98">
            <a:extLst>
              <a:ext uri="{FF2B5EF4-FFF2-40B4-BE49-F238E27FC236}">
                <a16:creationId xmlns:a16="http://schemas.microsoft.com/office/drawing/2014/main" id="{D145AECB-15CC-BC5B-3B57-38FC2A3793F0}"/>
              </a:ext>
            </a:extLst>
          </p:cNvPr>
          <p:cNvSpPr txBox="1">
            <a:spLocks/>
          </p:cNvSpPr>
          <p:nvPr/>
        </p:nvSpPr>
        <p:spPr bwMode="auto">
          <a:xfrm>
            <a:off x="174171" y="236658"/>
            <a:ext cx="4629678" cy="4840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2800" b="1" kern="0" dirty="0">
                <a:solidFill>
                  <a:srgbClr val="DD4851"/>
                </a:solidFill>
                <a:latin typeface="Myriad Pro Light" panose="020B0403030403020204" pitchFamily="34" charset="0"/>
                <a:ea typeface="Signika"/>
                <a:cs typeface="Malayalam MN" pitchFamily="2" charset="0"/>
                <a:sym typeface="Signika"/>
              </a:rPr>
              <a:t>STEREOTYPES</a:t>
            </a:r>
            <a:endParaRPr lang="en-CA" sz="2800" kern="0" dirty="0">
              <a:solidFill>
                <a:srgbClr val="DD4851"/>
              </a:solidFill>
              <a:latin typeface="Myriad Pro Light" panose="020B0403030403020204" pitchFamily="34" charset="0"/>
              <a:cs typeface="Malayalam MN" pitchFamily="2" charset="0"/>
            </a:endParaRPr>
          </a:p>
        </p:txBody>
      </p:sp>
      <p:sp>
        <p:nvSpPr>
          <p:cNvPr id="46" name="TextBox 45">
            <a:extLst>
              <a:ext uri="{FF2B5EF4-FFF2-40B4-BE49-F238E27FC236}">
                <a16:creationId xmlns:a16="http://schemas.microsoft.com/office/drawing/2014/main" id="{23528EA0-DFE0-8C29-47D9-C186CDC2B303}"/>
              </a:ext>
            </a:extLst>
          </p:cNvPr>
          <p:cNvSpPr txBox="1"/>
          <p:nvPr/>
        </p:nvSpPr>
        <p:spPr>
          <a:xfrm>
            <a:off x="3023335" y="124732"/>
            <a:ext cx="5946494" cy="707886"/>
          </a:xfrm>
          <a:prstGeom prst="rect">
            <a:avLst/>
          </a:prstGeom>
          <a:noFill/>
        </p:spPr>
        <p:txBody>
          <a:bodyPr wrap="square" rtlCol="0">
            <a:spAutoFit/>
          </a:bodyPr>
          <a:lstStyle/>
          <a:p>
            <a:pPr algn="ctr"/>
            <a:r>
              <a:rPr lang="en-US" sz="2000" dirty="0">
                <a:latin typeface="Myriad Pro Light" panose="020B0403030403020204" pitchFamily="34" charset="0"/>
                <a:cs typeface="Malayalam MN" pitchFamily="2" charset="0"/>
              </a:rPr>
              <a:t>Unfair beliefs people have about </a:t>
            </a:r>
            <a:br>
              <a:rPr lang="en-US" sz="2000" dirty="0">
                <a:latin typeface="Myriad Pro Light" panose="020B0403030403020204" pitchFamily="34" charset="0"/>
                <a:cs typeface="Malayalam MN" pitchFamily="2" charset="0"/>
              </a:rPr>
            </a:br>
            <a:r>
              <a:rPr lang="en-US" sz="2000" dirty="0">
                <a:latin typeface="Myriad Pro Light" panose="020B0403030403020204" pitchFamily="34" charset="0"/>
                <a:cs typeface="Malayalam MN" pitchFamily="2" charset="0"/>
              </a:rPr>
              <a:t>groups of people.</a:t>
            </a:r>
          </a:p>
        </p:txBody>
      </p:sp>
      <p:pic>
        <p:nvPicPr>
          <p:cNvPr id="2" name="Picture 2" descr="How Stereotypes Take Shape - Pacific Standard">
            <a:extLst>
              <a:ext uri="{FF2B5EF4-FFF2-40B4-BE49-F238E27FC236}">
                <a16:creationId xmlns:a16="http://schemas.microsoft.com/office/drawing/2014/main" id="{EA21CEE8-0811-14A3-D4B1-82116DFFD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0731" y="1016675"/>
            <a:ext cx="6722721" cy="50420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BDF44DA5-6543-3770-F3B5-468B5B11B56F}"/>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Tree>
    <p:custDataLst>
      <p:tags r:id="rId1"/>
    </p:custDataLst>
    <p:extLst>
      <p:ext uri="{BB962C8B-B14F-4D97-AF65-F5344CB8AC3E}">
        <p14:creationId xmlns:p14="http://schemas.microsoft.com/office/powerpoint/2010/main" val="234195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80" name="Picture 4" descr="Top hiking spots in Kingston – Visit Kingston">
            <a:extLst>
              <a:ext uri="{FF2B5EF4-FFF2-40B4-BE49-F238E27FC236}">
                <a16:creationId xmlns:a16="http://schemas.microsoft.com/office/drawing/2014/main" id="{F084EADA-15AA-E91F-DDDF-F4D44D776E8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4585" name="Rectangle 2458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587" name="Straight Connector 2458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589" name="Straight Connector 2458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id="{2352D504-8A72-4761-9E57-8B0ED7061344}"/>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85160" y="46636"/>
            <a:ext cx="1319656" cy="930819"/>
          </a:xfrm>
          <a:prstGeom prst="rect">
            <a:avLst/>
          </a:prstGeom>
        </p:spPr>
      </p:pic>
      <p:sp>
        <p:nvSpPr>
          <p:cNvPr id="11" name="TextBox 10">
            <a:extLst>
              <a:ext uri="{FF2B5EF4-FFF2-40B4-BE49-F238E27FC236}">
                <a16:creationId xmlns:a16="http://schemas.microsoft.com/office/drawing/2014/main" id="{A4B3A71E-A451-49E3-9D8A-8BD40B274E3C}"/>
              </a:ext>
            </a:extLst>
          </p:cNvPr>
          <p:cNvSpPr txBox="1"/>
          <p:nvPr/>
        </p:nvSpPr>
        <p:spPr>
          <a:xfrm>
            <a:off x="1187850" y="5264775"/>
            <a:ext cx="676829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3280B6"/>
                </a:solidFill>
                <a:effectLst/>
                <a:uLnTx/>
                <a:uFillTx/>
                <a:latin typeface="Myriad Pro Light" panose="020B0403030403020204" pitchFamily="34" charset="0"/>
                <a:ea typeface="+mn-ea"/>
                <a:cs typeface="Malayalam MN" pitchFamily="2" charset="0"/>
              </a:rPr>
              <a:t>Land Acknowledgement</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hape 98">
            <a:extLst>
              <a:ext uri="{FF2B5EF4-FFF2-40B4-BE49-F238E27FC236}">
                <a16:creationId xmlns:a16="http://schemas.microsoft.com/office/drawing/2014/main" id="{3EEEAE7C-D56F-0D0B-0A25-C3CDF2CCC382}"/>
              </a:ext>
            </a:extLst>
          </p:cNvPr>
          <p:cNvSpPr txBox="1">
            <a:spLocks/>
          </p:cNvSpPr>
          <p:nvPr/>
        </p:nvSpPr>
        <p:spPr bwMode="auto">
          <a:xfrm>
            <a:off x="139700" y="59834"/>
            <a:ext cx="8864600" cy="6441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2800" b="1" kern="0" dirty="0">
                <a:solidFill>
                  <a:srgbClr val="006BB9"/>
                </a:solidFill>
                <a:latin typeface="Myriad Pro Light" panose="020B0403030403020204" pitchFamily="34" charset="0"/>
                <a:ea typeface="Signika"/>
                <a:cs typeface="Malayalam MN" pitchFamily="2" charset="0"/>
                <a:sym typeface="Signika"/>
              </a:rPr>
              <a:t>An Example of How Stereotypes Contribute to Identity-Based Bullying</a:t>
            </a:r>
            <a:endParaRPr lang="en-CA" sz="2800" kern="0" dirty="0">
              <a:solidFill>
                <a:srgbClr val="006BB9"/>
              </a:solidFill>
              <a:latin typeface="Myriad Pro Light" panose="020B0403030403020204" pitchFamily="34" charset="0"/>
              <a:cs typeface="Malayalam MN" pitchFamily="2" charset="0"/>
            </a:endParaRPr>
          </a:p>
        </p:txBody>
      </p:sp>
      <p:sp>
        <p:nvSpPr>
          <p:cNvPr id="12" name="Striped Right Arrow 11">
            <a:extLst>
              <a:ext uri="{FF2B5EF4-FFF2-40B4-BE49-F238E27FC236}">
                <a16:creationId xmlns:a16="http://schemas.microsoft.com/office/drawing/2014/main" id="{C727923A-CF44-31F8-6FED-A9E0DFCCB590}"/>
              </a:ext>
            </a:extLst>
          </p:cNvPr>
          <p:cNvSpPr/>
          <p:nvPr/>
        </p:nvSpPr>
        <p:spPr>
          <a:xfrm>
            <a:off x="2551048" y="2527868"/>
            <a:ext cx="1417489" cy="351755"/>
          </a:xfrm>
          <a:prstGeom prst="stripedRightArrow">
            <a:avLst/>
          </a:prstGeom>
          <a:solidFill>
            <a:srgbClr val="DD48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3340C3C-4400-37C0-5570-F0931B4F7FF9}"/>
              </a:ext>
            </a:extLst>
          </p:cNvPr>
          <p:cNvSpPr txBox="1"/>
          <p:nvPr/>
        </p:nvSpPr>
        <p:spPr>
          <a:xfrm>
            <a:off x="3422129" y="2442135"/>
            <a:ext cx="5699103" cy="523220"/>
          </a:xfrm>
          <a:prstGeom prst="rect">
            <a:avLst/>
          </a:prstGeom>
          <a:noFill/>
        </p:spPr>
        <p:txBody>
          <a:bodyPr wrap="square">
            <a:spAutoFit/>
          </a:bodyPr>
          <a:lstStyle/>
          <a:p>
            <a:pPr algn="ctr">
              <a:buClr>
                <a:schemeClr val="dk1"/>
              </a:buClr>
              <a:buSzPts val="1100"/>
            </a:pPr>
            <a:r>
              <a:rPr lang="en-CA" sz="2800" kern="0" dirty="0">
                <a:solidFill>
                  <a:schemeClr val="accent4"/>
                </a:solidFill>
                <a:latin typeface="Myriad Pro Light" panose="020B0403030403020204" pitchFamily="34" charset="0"/>
                <a:ea typeface="Signika"/>
                <a:cs typeface="Malayalam MN" pitchFamily="2" charset="0"/>
                <a:sym typeface="Signika"/>
              </a:rPr>
              <a:t>NAME CALLING</a:t>
            </a:r>
            <a:endParaRPr lang="en-CA" sz="2800" kern="0" dirty="0">
              <a:solidFill>
                <a:schemeClr val="accent4"/>
              </a:solidFill>
              <a:latin typeface="Myriad Pro Light" panose="020B0403030403020204" pitchFamily="34" charset="0"/>
              <a:cs typeface="Malayalam MN" pitchFamily="2" charset="0"/>
            </a:endParaRPr>
          </a:p>
        </p:txBody>
      </p:sp>
      <p:pic>
        <p:nvPicPr>
          <p:cNvPr id="14" name="Picture 13" descr="Shape, circle&#10;&#10;Description automatically generated">
            <a:extLst>
              <a:ext uri="{FF2B5EF4-FFF2-40B4-BE49-F238E27FC236}">
                <a16:creationId xmlns:a16="http://schemas.microsoft.com/office/drawing/2014/main" id="{7522C3E5-E953-C36F-485E-57B7B0B8578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37778" y1="76852" x2="37778" y2="76852"/>
                        <a14:foregroundMark x1="41852" y1="71481" x2="41852" y2="71481"/>
                        <a14:foregroundMark x1="21111" y1="57037" x2="21111" y2="57037"/>
                        <a14:foregroundMark x1="20278" y1="46852" x2="20278" y2="46852"/>
                        <a14:foregroundMark x1="20556" y1="56574" x2="20556" y2="56574"/>
                        <a14:foregroundMark x1="72130" y1="36574" x2="72130" y2="36574"/>
                        <a14:foregroundMark x1="72593" y1="36019" x2="72593" y2="36019"/>
                        <a14:foregroundMark x1="73148" y1="36296" x2="73148" y2="36296"/>
                        <a14:foregroundMark x1="81111" y1="45833" x2="81111" y2="45833"/>
                        <a14:foregroundMark x1="81389" y1="49630" x2="81389" y2="49630"/>
                        <a14:foregroundMark x1="75463" y1="60926" x2="75463" y2="60926"/>
                      </a14:backgroundRemoval>
                    </a14:imgEffect>
                  </a14:imgLayer>
                </a14:imgProps>
              </a:ext>
              <a:ext uri="{28A0092B-C50C-407E-A947-70E740481C1C}">
                <a14:useLocalDpi xmlns:a14="http://schemas.microsoft.com/office/drawing/2010/main" val="0"/>
              </a:ext>
            </a:extLst>
          </a:blip>
          <a:srcRect l="14104" t="19619" r="13998" b="16408"/>
          <a:stretch/>
        </p:blipFill>
        <p:spPr>
          <a:xfrm>
            <a:off x="4538991" y="1286769"/>
            <a:ext cx="3341533" cy="3185707"/>
          </a:xfrm>
          <a:prstGeom prst="rect">
            <a:avLst/>
          </a:prstGeom>
        </p:spPr>
      </p:pic>
      <p:sp>
        <p:nvSpPr>
          <p:cNvPr id="16" name="Shape 98">
            <a:extLst>
              <a:ext uri="{FF2B5EF4-FFF2-40B4-BE49-F238E27FC236}">
                <a16:creationId xmlns:a16="http://schemas.microsoft.com/office/drawing/2014/main" id="{C59B3DAA-8891-0F71-14EC-8690AF9D1194}"/>
              </a:ext>
            </a:extLst>
          </p:cNvPr>
          <p:cNvSpPr txBox="1">
            <a:spLocks/>
          </p:cNvSpPr>
          <p:nvPr/>
        </p:nvSpPr>
        <p:spPr bwMode="auto">
          <a:xfrm>
            <a:off x="6484283" y="4525106"/>
            <a:ext cx="2041451" cy="9541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2000" kern="0" dirty="0">
                <a:solidFill>
                  <a:srgbClr val="DD4851"/>
                </a:solidFill>
                <a:latin typeface="Myriad Pro Light" panose="020B0403030403020204" pitchFamily="34" charset="0"/>
                <a:ea typeface="Signika"/>
                <a:cs typeface="Malayalam MN" pitchFamily="2" charset="0"/>
                <a:sym typeface="Signika"/>
              </a:rPr>
              <a:t>But everyone deserves to be treated well!</a:t>
            </a:r>
            <a:endParaRPr lang="en-CA" sz="2000" kern="0" dirty="0">
              <a:solidFill>
                <a:srgbClr val="DD4851"/>
              </a:solidFill>
              <a:latin typeface="Myriad Pro Light" panose="020B0403030403020204" pitchFamily="34" charset="0"/>
              <a:cs typeface="Malayalam MN" pitchFamily="2" charset="0"/>
            </a:endParaRPr>
          </a:p>
        </p:txBody>
      </p:sp>
      <p:pic>
        <p:nvPicPr>
          <p:cNvPr id="17" name="Picture 16">
            <a:extLst>
              <a:ext uri="{FF2B5EF4-FFF2-40B4-BE49-F238E27FC236}">
                <a16:creationId xmlns:a16="http://schemas.microsoft.com/office/drawing/2014/main" id="{1EB21834-4C36-267C-238C-67E4F71FCD9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4869" t="18635" r="15266" b="14978"/>
          <a:stretch/>
        </p:blipFill>
        <p:spPr>
          <a:xfrm rot="372910">
            <a:off x="5904692" y="3631397"/>
            <a:ext cx="3200630" cy="2961210"/>
          </a:xfrm>
          <a:prstGeom prst="rect">
            <a:avLst/>
          </a:prstGeom>
        </p:spPr>
      </p:pic>
      <p:pic>
        <p:nvPicPr>
          <p:cNvPr id="2" name="Picture 1" descr="Logo, company name&#10;&#10;Description automatically generated">
            <a:extLst>
              <a:ext uri="{FF2B5EF4-FFF2-40B4-BE49-F238E27FC236}">
                <a16:creationId xmlns:a16="http://schemas.microsoft.com/office/drawing/2014/main" id="{0C11CB5A-66D0-0144-A609-8EB774F42884}"/>
              </a:ext>
            </a:extLst>
          </p:cNvPr>
          <p:cNvPicPr>
            <a:picLocks noChangeAspect="1"/>
          </p:cNvPicPr>
          <p:nvPr/>
        </p:nvPicPr>
        <p:blipFill rotWithShape="1">
          <a:blip r:embed="rId8">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4" name="Picture 3">
            <a:extLst>
              <a:ext uri="{FF2B5EF4-FFF2-40B4-BE49-F238E27FC236}">
                <a16:creationId xmlns:a16="http://schemas.microsoft.com/office/drawing/2014/main" id="{5E513AAB-F867-FD44-9F82-D22E9CB54AC5}"/>
              </a:ext>
            </a:extLst>
          </p:cNvPr>
          <p:cNvPicPr>
            <a:picLocks noChangeAspect="1"/>
          </p:cNvPicPr>
          <p:nvPr/>
        </p:nvPicPr>
        <p:blipFill>
          <a:blip r:embed="rId9"/>
          <a:stretch>
            <a:fillRect/>
          </a:stretch>
        </p:blipFill>
        <p:spPr>
          <a:xfrm>
            <a:off x="-179921" y="1198544"/>
            <a:ext cx="3052242" cy="3052242"/>
          </a:xfrm>
          <a:prstGeom prst="rect">
            <a:avLst/>
          </a:prstGeom>
        </p:spPr>
      </p:pic>
    </p:spTree>
    <p:custDataLst>
      <p:tags r:id="rId1"/>
    </p:custDataLst>
    <p:extLst>
      <p:ext uri="{BB962C8B-B14F-4D97-AF65-F5344CB8AC3E}">
        <p14:creationId xmlns:p14="http://schemas.microsoft.com/office/powerpoint/2010/main" val="162642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3C603A2-661B-F1B5-653C-6120ED4D0F99}"/>
              </a:ext>
            </a:extLst>
          </p:cNvPr>
          <p:cNvSpPr txBox="1"/>
          <p:nvPr/>
        </p:nvSpPr>
        <p:spPr>
          <a:xfrm>
            <a:off x="713165" y="3973195"/>
            <a:ext cx="1944258" cy="584775"/>
          </a:xfrm>
          <a:prstGeom prst="rect">
            <a:avLst/>
          </a:prstGeom>
          <a:noFill/>
        </p:spPr>
        <p:txBody>
          <a:bodyPr wrap="square" rtlCol="0">
            <a:spAutoFit/>
          </a:bodyPr>
          <a:lstStyle/>
          <a:p>
            <a:r>
              <a:rPr lang="en-US" sz="3200" b="1" dirty="0">
                <a:solidFill>
                  <a:schemeClr val="accent3"/>
                </a:solidFill>
                <a:latin typeface="Malayalam MN" pitchFamily="2" charset="0"/>
                <a:cs typeface="Malayalam MN" pitchFamily="2" charset="0"/>
              </a:rPr>
              <a:t>ABILITY</a:t>
            </a:r>
          </a:p>
        </p:txBody>
      </p:sp>
      <p:pic>
        <p:nvPicPr>
          <p:cNvPr id="20" name="Picture 19" descr="A red and blue flag&#10;&#10;Description automatically generated with low confidence">
            <a:extLst>
              <a:ext uri="{FF2B5EF4-FFF2-40B4-BE49-F238E27FC236}">
                <a16:creationId xmlns:a16="http://schemas.microsoft.com/office/drawing/2014/main" id="{2554AFC7-C51D-D11D-65CE-83859378C94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16019" y1="23889" x2="16019" y2="23889"/>
                        <a14:foregroundMark x1="16944" y1="23889" x2="16944" y2="23889"/>
                        <a14:foregroundMark x1="16204" y1="22500" x2="16204" y2="22500"/>
                        <a14:foregroundMark x1="16296" y1="26944" x2="16296" y2="26944"/>
                        <a14:foregroundMark x1="16667" y1="29167" x2="16667" y2="29167"/>
                        <a14:foregroundMark x1="16667" y1="28241" x2="16667" y2="28241"/>
                        <a14:foregroundMark x1="17130" y1="30093" x2="17130" y2="30093"/>
                        <a14:foregroundMark x1="17685" y1="32315" x2="17685" y2="32315"/>
                        <a14:foregroundMark x1="18148" y1="34722" x2="18148" y2="34722"/>
                        <a14:foregroundMark x1="18704" y1="37778" x2="18704" y2="37778"/>
                        <a14:foregroundMark x1="19722" y1="42315" x2="19722" y2="42315"/>
                        <a14:foregroundMark x1="19907" y1="42037" x2="19907" y2="42037"/>
                        <a14:foregroundMark x1="20833" y1="46204" x2="20833" y2="46204"/>
                        <a14:foregroundMark x1="21759" y1="50370" x2="21759" y2="50370"/>
                        <a14:foregroundMark x1="22870" y1="55833" x2="22870" y2="55833"/>
                        <a14:foregroundMark x1="22963" y1="55741" x2="22963" y2="55741"/>
                        <a14:foregroundMark x1="22685" y1="54537" x2="22685" y2="54537"/>
                        <a14:foregroundMark x1="22222" y1="53426" x2="22222" y2="53426"/>
                        <a14:foregroundMark x1="24074" y1="61759" x2="24074" y2="61759"/>
                        <a14:foregroundMark x1="24259" y1="62315" x2="24259" y2="62315"/>
                        <a14:foregroundMark x1="23426" y1="60370" x2="23426" y2="60370"/>
                        <a14:foregroundMark x1="24074" y1="61574" x2="24074" y2="61574"/>
                        <a14:foregroundMark x1="23333" y1="58333" x2="23333" y2="58333"/>
                        <a14:foregroundMark x1="27685" y1="73611" x2="27685" y2="73611"/>
                        <a14:foregroundMark x1="26852" y1="72778" x2="26852" y2="72778"/>
                        <a14:foregroundMark x1="26481" y1="69907" x2="26481" y2="69907"/>
                        <a14:foregroundMark x1="26759" y1="69444" x2="26759" y2="69444"/>
                        <a14:foregroundMark x1="25463" y1="65556" x2="25463" y2="65556"/>
                        <a14:foregroundMark x1="25463" y1="64630" x2="25463" y2="64630"/>
                        <a14:foregroundMark x1="25000" y1="63889" x2="25000" y2="63889"/>
                        <a14:foregroundMark x1="25926" y1="67222" x2="25926" y2="67222"/>
                        <a14:foregroundMark x1="28241" y1="76944" x2="28241" y2="76944"/>
                        <a14:foregroundMark x1="27963" y1="75463" x2="27963" y2="75463"/>
                        <a14:foregroundMark x1="28333" y1="78426" x2="28333" y2="78426"/>
                        <a14:foregroundMark x1="28704" y1="79815" x2="28704" y2="79815"/>
                        <a14:foregroundMark x1="29259" y1="82315" x2="29259" y2="82315"/>
                        <a14:foregroundMark x1="29259" y1="81111" x2="29259" y2="81111"/>
                        <a14:foregroundMark x1="29722" y1="83889" x2="29722" y2="83889"/>
                        <a14:foregroundMark x1="30093" y1="85556" x2="30093" y2="85556"/>
                        <a14:foregroundMark x1="30648" y1="87963" x2="30648" y2="87963"/>
                        <a14:foregroundMark x1="30648" y1="87130" x2="30648" y2="87130"/>
                      </a14:backgroundRemoval>
                    </a14:imgEffect>
                  </a14:imgLayer>
                </a14:imgProps>
              </a:ext>
              <a:ext uri="{28A0092B-C50C-407E-A947-70E740481C1C}">
                <a14:useLocalDpi xmlns:a14="http://schemas.microsoft.com/office/drawing/2010/main" val="0"/>
              </a:ext>
            </a:extLst>
          </a:blip>
          <a:stretch>
            <a:fillRect/>
          </a:stretch>
        </p:blipFill>
        <p:spPr>
          <a:xfrm>
            <a:off x="5241636" y="201330"/>
            <a:ext cx="1512495" cy="1512495"/>
          </a:xfrm>
          <a:prstGeom prst="rect">
            <a:avLst/>
          </a:prstGeom>
        </p:spPr>
      </p:pic>
      <p:cxnSp>
        <p:nvCxnSpPr>
          <p:cNvPr id="2" name="Straight Connector 1">
            <a:extLst>
              <a:ext uri="{FF2B5EF4-FFF2-40B4-BE49-F238E27FC236}">
                <a16:creationId xmlns:a16="http://schemas.microsoft.com/office/drawing/2014/main" id="{D788969D-8972-519B-0FA7-41303E19B82A}"/>
              </a:ext>
            </a:extLst>
          </p:cNvPr>
          <p:cNvCxnSpPr>
            <a:cxnSpLocks/>
          </p:cNvCxnSpPr>
          <p:nvPr/>
        </p:nvCxnSpPr>
        <p:spPr>
          <a:xfrm>
            <a:off x="4287750" y="2911342"/>
            <a:ext cx="0" cy="326932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4F33E39-0F6E-A734-C96D-AA52C92B2777}"/>
              </a:ext>
            </a:extLst>
          </p:cNvPr>
          <p:cNvCxnSpPr>
            <a:cxnSpLocks/>
          </p:cNvCxnSpPr>
          <p:nvPr/>
        </p:nvCxnSpPr>
        <p:spPr>
          <a:xfrm>
            <a:off x="2293912" y="2911342"/>
            <a:ext cx="0" cy="3269325"/>
          </a:xfrm>
          <a:prstGeom prst="line">
            <a:avLst/>
          </a:prstGeom>
          <a:ln w="508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5D74CA89-2927-7C63-AD94-91DC3500AB72}"/>
              </a:ext>
            </a:extLst>
          </p:cNvPr>
          <p:cNvCxnSpPr>
            <a:cxnSpLocks/>
          </p:cNvCxnSpPr>
          <p:nvPr/>
        </p:nvCxnSpPr>
        <p:spPr>
          <a:xfrm>
            <a:off x="6367343" y="2811094"/>
            <a:ext cx="0" cy="3369573"/>
          </a:xfrm>
          <a:prstGeom prst="line">
            <a:avLst/>
          </a:prstGeom>
          <a:ln w="50800"/>
        </p:spPr>
        <p:style>
          <a:lnRef idx="1">
            <a:schemeClr val="accent4"/>
          </a:lnRef>
          <a:fillRef idx="0">
            <a:schemeClr val="accent4"/>
          </a:fillRef>
          <a:effectRef idx="0">
            <a:schemeClr val="accent4"/>
          </a:effectRef>
          <a:fontRef idx="minor">
            <a:schemeClr val="tx1"/>
          </a:fontRef>
        </p:style>
      </p:cxnSp>
      <p:sp>
        <p:nvSpPr>
          <p:cNvPr id="23" name="TextBox 22">
            <a:extLst>
              <a:ext uri="{FF2B5EF4-FFF2-40B4-BE49-F238E27FC236}">
                <a16:creationId xmlns:a16="http://schemas.microsoft.com/office/drawing/2014/main" id="{2C5BFDFE-F9C5-5EBF-7630-F9C272ECF224}"/>
              </a:ext>
            </a:extLst>
          </p:cNvPr>
          <p:cNvSpPr txBox="1"/>
          <p:nvPr/>
        </p:nvSpPr>
        <p:spPr>
          <a:xfrm>
            <a:off x="3555255" y="2027542"/>
            <a:ext cx="1456182" cy="769441"/>
          </a:xfrm>
          <a:prstGeom prst="rect">
            <a:avLst/>
          </a:prstGeom>
          <a:noFill/>
        </p:spPr>
        <p:txBody>
          <a:bodyPr wrap="square" rtlCol="0">
            <a:spAutoFit/>
          </a:bodyPr>
          <a:lstStyle/>
          <a:p>
            <a:r>
              <a:rPr lang="en-US" sz="2200" dirty="0">
                <a:solidFill>
                  <a:schemeClr val="accent1"/>
                </a:solidFill>
                <a:latin typeface="Bradley Hand ITC" panose="03070402050302030203" pitchFamily="66" charset="0"/>
                <a:cs typeface="Apple Chancery" panose="03020702040506060504" pitchFamily="66" charset="-79"/>
              </a:rPr>
              <a:t>Sexuality (lesbian)</a:t>
            </a:r>
          </a:p>
        </p:txBody>
      </p:sp>
      <p:sp>
        <p:nvSpPr>
          <p:cNvPr id="25" name="TextBox 24">
            <a:extLst>
              <a:ext uri="{FF2B5EF4-FFF2-40B4-BE49-F238E27FC236}">
                <a16:creationId xmlns:a16="http://schemas.microsoft.com/office/drawing/2014/main" id="{D6FBEF92-4C61-620C-0803-F029021EEC81}"/>
              </a:ext>
            </a:extLst>
          </p:cNvPr>
          <p:cNvSpPr txBox="1"/>
          <p:nvPr/>
        </p:nvSpPr>
        <p:spPr>
          <a:xfrm>
            <a:off x="1565821" y="2010875"/>
            <a:ext cx="1456182" cy="800219"/>
          </a:xfrm>
          <a:prstGeom prst="rect">
            <a:avLst/>
          </a:prstGeom>
          <a:noFill/>
        </p:spPr>
        <p:txBody>
          <a:bodyPr wrap="square" rtlCol="0">
            <a:spAutoFit/>
          </a:bodyPr>
          <a:lstStyle/>
          <a:p>
            <a:pPr algn="ctr"/>
            <a:r>
              <a:rPr lang="en-US" sz="2300" dirty="0">
                <a:solidFill>
                  <a:schemeClr val="accent2"/>
                </a:solidFill>
                <a:latin typeface="Bernard MT Condensed" panose="02050806060905020404" pitchFamily="18" charset="77"/>
                <a:cs typeface="Apple Chancery" panose="03020702040506060504" pitchFamily="66" charset="-79"/>
              </a:rPr>
              <a:t>Race (white)</a:t>
            </a:r>
          </a:p>
        </p:txBody>
      </p:sp>
      <p:sp>
        <p:nvSpPr>
          <p:cNvPr id="26" name="TextBox 25">
            <a:extLst>
              <a:ext uri="{FF2B5EF4-FFF2-40B4-BE49-F238E27FC236}">
                <a16:creationId xmlns:a16="http://schemas.microsoft.com/office/drawing/2014/main" id="{813C058B-4282-C382-88B0-3DE4D38DA6DC}"/>
              </a:ext>
            </a:extLst>
          </p:cNvPr>
          <p:cNvSpPr txBox="1"/>
          <p:nvPr/>
        </p:nvSpPr>
        <p:spPr>
          <a:xfrm>
            <a:off x="5686092" y="1943026"/>
            <a:ext cx="1337747" cy="800219"/>
          </a:xfrm>
          <a:prstGeom prst="rect">
            <a:avLst/>
          </a:prstGeom>
          <a:noFill/>
        </p:spPr>
        <p:txBody>
          <a:bodyPr wrap="square" rtlCol="0">
            <a:spAutoFit/>
          </a:bodyPr>
          <a:lstStyle/>
          <a:p>
            <a:pPr algn="ctr"/>
            <a:r>
              <a:rPr lang="en-US" sz="2300" dirty="0">
                <a:solidFill>
                  <a:schemeClr val="accent4"/>
                </a:solidFill>
                <a:latin typeface="Copperplate" panose="02000504000000020004" pitchFamily="2" charset="77"/>
                <a:cs typeface="Apple Chancery" panose="03020702040506060504" pitchFamily="66" charset="-79"/>
              </a:rPr>
              <a:t>Gender (girl)</a:t>
            </a:r>
          </a:p>
        </p:txBody>
      </p:sp>
      <p:pic>
        <p:nvPicPr>
          <p:cNvPr id="4" name="Picture 3" descr="Logo, company name&#10;&#10;Description automatically generated">
            <a:extLst>
              <a:ext uri="{FF2B5EF4-FFF2-40B4-BE49-F238E27FC236}">
                <a16:creationId xmlns:a16="http://schemas.microsoft.com/office/drawing/2014/main" id="{E9C313D3-EA9F-38F2-6EC6-31E7760D17AD}"/>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7" name="Picture 6" descr="A close-up of a person&#10;&#10;Description automatically generated with low confidence">
            <a:extLst>
              <a:ext uri="{FF2B5EF4-FFF2-40B4-BE49-F238E27FC236}">
                <a16:creationId xmlns:a16="http://schemas.microsoft.com/office/drawing/2014/main" id="{3CBF799E-3BF1-E9B1-8CDD-10E8E811F4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1704" y="-347099"/>
            <a:ext cx="2383284" cy="2383284"/>
          </a:xfrm>
          <a:prstGeom prst="rect">
            <a:avLst/>
          </a:prstGeom>
        </p:spPr>
      </p:pic>
    </p:spTree>
    <p:custDataLst>
      <p:tags r:id="rId1"/>
    </p:custDataLst>
    <p:extLst>
      <p:ext uri="{BB962C8B-B14F-4D97-AF65-F5344CB8AC3E}">
        <p14:creationId xmlns:p14="http://schemas.microsoft.com/office/powerpoint/2010/main" val="427352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1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3C603A2-661B-F1B5-653C-6120ED4D0F99}"/>
              </a:ext>
            </a:extLst>
          </p:cNvPr>
          <p:cNvSpPr txBox="1"/>
          <p:nvPr/>
        </p:nvSpPr>
        <p:spPr>
          <a:xfrm>
            <a:off x="713165" y="3973195"/>
            <a:ext cx="1944258" cy="584775"/>
          </a:xfrm>
          <a:prstGeom prst="rect">
            <a:avLst/>
          </a:prstGeom>
          <a:noFill/>
        </p:spPr>
        <p:txBody>
          <a:bodyPr wrap="square" rtlCol="0">
            <a:spAutoFit/>
          </a:bodyPr>
          <a:lstStyle/>
          <a:p>
            <a:r>
              <a:rPr lang="en-US" sz="3200" b="1" dirty="0">
                <a:solidFill>
                  <a:schemeClr val="accent3"/>
                </a:solidFill>
                <a:latin typeface="Malayalam MN" pitchFamily="2" charset="0"/>
                <a:cs typeface="Malayalam MN" pitchFamily="2" charset="0"/>
              </a:rPr>
              <a:t>ABILITY</a:t>
            </a:r>
          </a:p>
        </p:txBody>
      </p:sp>
      <p:pic>
        <p:nvPicPr>
          <p:cNvPr id="20" name="Picture 19" descr="A red and blue flag&#10;&#10;Description automatically generated with low confidence">
            <a:extLst>
              <a:ext uri="{FF2B5EF4-FFF2-40B4-BE49-F238E27FC236}">
                <a16:creationId xmlns:a16="http://schemas.microsoft.com/office/drawing/2014/main" id="{2554AFC7-C51D-D11D-65CE-83859378C94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16019" y1="23889" x2="16019" y2="23889"/>
                        <a14:foregroundMark x1="16944" y1="23889" x2="16944" y2="23889"/>
                        <a14:foregroundMark x1="16204" y1="22500" x2="16204" y2="22500"/>
                        <a14:foregroundMark x1="16296" y1="26944" x2="16296" y2="26944"/>
                        <a14:foregroundMark x1="16667" y1="29167" x2="16667" y2="29167"/>
                        <a14:foregroundMark x1="16667" y1="28241" x2="16667" y2="28241"/>
                        <a14:foregroundMark x1="17130" y1="30093" x2="17130" y2="30093"/>
                        <a14:foregroundMark x1="17685" y1="32315" x2="17685" y2="32315"/>
                        <a14:foregroundMark x1="18148" y1="34722" x2="18148" y2="34722"/>
                        <a14:foregroundMark x1="18704" y1="37778" x2="18704" y2="37778"/>
                        <a14:foregroundMark x1="19722" y1="42315" x2="19722" y2="42315"/>
                        <a14:foregroundMark x1="19907" y1="42037" x2="19907" y2="42037"/>
                        <a14:foregroundMark x1="20833" y1="46204" x2="20833" y2="46204"/>
                        <a14:foregroundMark x1="21759" y1="50370" x2="21759" y2="50370"/>
                        <a14:foregroundMark x1="22870" y1="55833" x2="22870" y2="55833"/>
                        <a14:foregroundMark x1="22963" y1="55741" x2="22963" y2="55741"/>
                        <a14:foregroundMark x1="22685" y1="54537" x2="22685" y2="54537"/>
                        <a14:foregroundMark x1="22222" y1="53426" x2="22222" y2="53426"/>
                        <a14:foregroundMark x1="24074" y1="61759" x2="24074" y2="61759"/>
                        <a14:foregroundMark x1="24259" y1="62315" x2="24259" y2="62315"/>
                        <a14:foregroundMark x1="23426" y1="60370" x2="23426" y2="60370"/>
                        <a14:foregroundMark x1="24074" y1="61574" x2="24074" y2="61574"/>
                        <a14:foregroundMark x1="23333" y1="58333" x2="23333" y2="58333"/>
                        <a14:foregroundMark x1="27685" y1="73611" x2="27685" y2="73611"/>
                        <a14:foregroundMark x1="26852" y1="72778" x2="26852" y2="72778"/>
                        <a14:foregroundMark x1="26481" y1="69907" x2="26481" y2="69907"/>
                        <a14:foregroundMark x1="26759" y1="69444" x2="26759" y2="69444"/>
                        <a14:foregroundMark x1="25463" y1="65556" x2="25463" y2="65556"/>
                        <a14:foregroundMark x1="25463" y1="64630" x2="25463" y2="64630"/>
                        <a14:foregroundMark x1="25000" y1="63889" x2="25000" y2="63889"/>
                        <a14:foregroundMark x1="25926" y1="67222" x2="25926" y2="67222"/>
                        <a14:foregroundMark x1="28241" y1="76944" x2="28241" y2="76944"/>
                        <a14:foregroundMark x1="27963" y1="75463" x2="27963" y2="75463"/>
                        <a14:foregroundMark x1="28333" y1="78426" x2="28333" y2="78426"/>
                        <a14:foregroundMark x1="28704" y1="79815" x2="28704" y2="79815"/>
                        <a14:foregroundMark x1="29259" y1="82315" x2="29259" y2="82315"/>
                        <a14:foregroundMark x1="29259" y1="81111" x2="29259" y2="81111"/>
                        <a14:foregroundMark x1="29722" y1="83889" x2="29722" y2="83889"/>
                        <a14:foregroundMark x1="30093" y1="85556" x2="30093" y2="85556"/>
                        <a14:foregroundMark x1="30648" y1="87963" x2="30648" y2="87963"/>
                        <a14:foregroundMark x1="30648" y1="87130" x2="30648" y2="87130"/>
                      </a14:backgroundRemoval>
                    </a14:imgEffect>
                  </a14:imgLayer>
                </a14:imgProps>
              </a:ext>
              <a:ext uri="{28A0092B-C50C-407E-A947-70E740481C1C}">
                <a14:useLocalDpi xmlns:a14="http://schemas.microsoft.com/office/drawing/2010/main" val="0"/>
              </a:ext>
            </a:extLst>
          </a:blip>
          <a:stretch>
            <a:fillRect/>
          </a:stretch>
        </p:blipFill>
        <p:spPr>
          <a:xfrm>
            <a:off x="5241636" y="201330"/>
            <a:ext cx="1512495" cy="1512495"/>
          </a:xfrm>
          <a:prstGeom prst="rect">
            <a:avLst/>
          </a:prstGeom>
        </p:spPr>
      </p:pic>
      <p:cxnSp>
        <p:nvCxnSpPr>
          <p:cNvPr id="2" name="Straight Connector 1">
            <a:extLst>
              <a:ext uri="{FF2B5EF4-FFF2-40B4-BE49-F238E27FC236}">
                <a16:creationId xmlns:a16="http://schemas.microsoft.com/office/drawing/2014/main" id="{D788969D-8972-519B-0FA7-41303E19B82A}"/>
              </a:ext>
            </a:extLst>
          </p:cNvPr>
          <p:cNvCxnSpPr>
            <a:cxnSpLocks/>
          </p:cNvCxnSpPr>
          <p:nvPr/>
        </p:nvCxnSpPr>
        <p:spPr>
          <a:xfrm flipH="1">
            <a:off x="3604645" y="2827097"/>
            <a:ext cx="2374283" cy="299839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4F33E39-0F6E-A734-C96D-AA52C92B2777}"/>
              </a:ext>
            </a:extLst>
          </p:cNvPr>
          <p:cNvCxnSpPr>
            <a:cxnSpLocks/>
          </p:cNvCxnSpPr>
          <p:nvPr/>
        </p:nvCxnSpPr>
        <p:spPr>
          <a:xfrm>
            <a:off x="1780225" y="3545164"/>
            <a:ext cx="4973906" cy="1681883"/>
          </a:xfrm>
          <a:prstGeom prst="line">
            <a:avLst/>
          </a:prstGeom>
          <a:ln w="508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5D74CA89-2927-7C63-AD94-91DC3500AB72}"/>
              </a:ext>
            </a:extLst>
          </p:cNvPr>
          <p:cNvCxnSpPr>
            <a:cxnSpLocks/>
          </p:cNvCxnSpPr>
          <p:nvPr/>
        </p:nvCxnSpPr>
        <p:spPr>
          <a:xfrm flipH="1">
            <a:off x="2293912" y="3516650"/>
            <a:ext cx="4682049" cy="2082639"/>
          </a:xfrm>
          <a:prstGeom prst="line">
            <a:avLst/>
          </a:prstGeom>
          <a:ln w="50800"/>
        </p:spPr>
        <p:style>
          <a:lnRef idx="1">
            <a:schemeClr val="accent4"/>
          </a:lnRef>
          <a:fillRef idx="0">
            <a:schemeClr val="accent4"/>
          </a:fillRef>
          <a:effectRef idx="0">
            <a:schemeClr val="accent4"/>
          </a:effectRef>
          <a:fontRef idx="minor">
            <a:schemeClr val="tx1"/>
          </a:fontRef>
        </p:style>
      </p:cxnSp>
      <p:sp>
        <p:nvSpPr>
          <p:cNvPr id="23" name="TextBox 22">
            <a:extLst>
              <a:ext uri="{FF2B5EF4-FFF2-40B4-BE49-F238E27FC236}">
                <a16:creationId xmlns:a16="http://schemas.microsoft.com/office/drawing/2014/main" id="{2C5BFDFE-F9C5-5EBF-7630-F9C272ECF224}"/>
              </a:ext>
            </a:extLst>
          </p:cNvPr>
          <p:cNvSpPr txBox="1"/>
          <p:nvPr/>
        </p:nvSpPr>
        <p:spPr>
          <a:xfrm>
            <a:off x="5940859" y="1662098"/>
            <a:ext cx="2580210" cy="1107996"/>
          </a:xfrm>
          <a:prstGeom prst="rect">
            <a:avLst/>
          </a:prstGeom>
          <a:noFill/>
        </p:spPr>
        <p:txBody>
          <a:bodyPr wrap="square" rtlCol="0">
            <a:spAutoFit/>
          </a:bodyPr>
          <a:lstStyle/>
          <a:p>
            <a:r>
              <a:rPr lang="en-US" sz="2200" dirty="0">
                <a:solidFill>
                  <a:schemeClr val="accent1"/>
                </a:solidFill>
                <a:latin typeface="Bradley Hand ITC" panose="03070402050302030203" pitchFamily="66" charset="0"/>
                <a:cs typeface="Apple Chancery" panose="03020702040506060504" pitchFamily="66" charset="-79"/>
              </a:rPr>
              <a:t>Experienced homophobia (lesbian)</a:t>
            </a:r>
          </a:p>
        </p:txBody>
      </p:sp>
      <p:sp>
        <p:nvSpPr>
          <p:cNvPr id="25" name="TextBox 24">
            <a:extLst>
              <a:ext uri="{FF2B5EF4-FFF2-40B4-BE49-F238E27FC236}">
                <a16:creationId xmlns:a16="http://schemas.microsoft.com/office/drawing/2014/main" id="{D6FBEF92-4C61-620C-0803-F029021EEC81}"/>
              </a:ext>
            </a:extLst>
          </p:cNvPr>
          <p:cNvSpPr txBox="1"/>
          <p:nvPr/>
        </p:nvSpPr>
        <p:spPr>
          <a:xfrm>
            <a:off x="518604" y="2251074"/>
            <a:ext cx="1456182" cy="1508105"/>
          </a:xfrm>
          <a:prstGeom prst="rect">
            <a:avLst/>
          </a:prstGeom>
          <a:noFill/>
        </p:spPr>
        <p:txBody>
          <a:bodyPr wrap="square" rtlCol="0">
            <a:spAutoFit/>
          </a:bodyPr>
          <a:lstStyle/>
          <a:p>
            <a:pPr algn="ctr"/>
            <a:r>
              <a:rPr lang="en-US" sz="2300" dirty="0">
                <a:solidFill>
                  <a:schemeClr val="accent2"/>
                </a:solidFill>
                <a:latin typeface="Bernard MT Condensed" panose="02050806060905020404" pitchFamily="18" charset="77"/>
                <a:cs typeface="Apple Chancery" panose="03020702040506060504" pitchFamily="66" charset="-79"/>
              </a:rPr>
              <a:t>Did NOT experience racism  (white)</a:t>
            </a:r>
          </a:p>
        </p:txBody>
      </p:sp>
      <p:sp>
        <p:nvSpPr>
          <p:cNvPr id="26" name="TextBox 25">
            <a:extLst>
              <a:ext uri="{FF2B5EF4-FFF2-40B4-BE49-F238E27FC236}">
                <a16:creationId xmlns:a16="http://schemas.microsoft.com/office/drawing/2014/main" id="{813C058B-4282-C382-88B0-3DE4D38DA6DC}"/>
              </a:ext>
            </a:extLst>
          </p:cNvPr>
          <p:cNvSpPr txBox="1"/>
          <p:nvPr/>
        </p:nvSpPr>
        <p:spPr>
          <a:xfrm>
            <a:off x="6877722" y="2851128"/>
            <a:ext cx="2374283" cy="800219"/>
          </a:xfrm>
          <a:prstGeom prst="rect">
            <a:avLst/>
          </a:prstGeom>
          <a:noFill/>
        </p:spPr>
        <p:txBody>
          <a:bodyPr wrap="square" rtlCol="0">
            <a:spAutoFit/>
          </a:bodyPr>
          <a:lstStyle/>
          <a:p>
            <a:pPr algn="ctr"/>
            <a:r>
              <a:rPr lang="en-US" sz="2300" dirty="0">
                <a:solidFill>
                  <a:schemeClr val="accent4"/>
                </a:solidFill>
                <a:latin typeface="Copperplate" panose="02000504000000020004" pitchFamily="2" charset="77"/>
                <a:cs typeface="Apple Chancery" panose="03020702040506060504" pitchFamily="66" charset="-79"/>
              </a:rPr>
              <a:t>Experienced sexism (girl)</a:t>
            </a:r>
          </a:p>
        </p:txBody>
      </p:sp>
      <p:sp>
        <p:nvSpPr>
          <p:cNvPr id="4" name="Google Shape;1090;p67">
            <a:extLst>
              <a:ext uri="{FF2B5EF4-FFF2-40B4-BE49-F238E27FC236}">
                <a16:creationId xmlns:a16="http://schemas.microsoft.com/office/drawing/2014/main" id="{4A536BB4-849B-7D17-7F55-CE212858D32B}"/>
              </a:ext>
            </a:extLst>
          </p:cNvPr>
          <p:cNvSpPr txBox="1"/>
          <p:nvPr/>
        </p:nvSpPr>
        <p:spPr>
          <a:xfrm>
            <a:off x="2536444" y="4227222"/>
            <a:ext cx="3950135" cy="516869"/>
          </a:xfrm>
          <a:prstGeom prst="rect">
            <a:avLst/>
          </a:prstGeom>
          <a:solidFill>
            <a:schemeClr val="accent3"/>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3280B6"/>
                </a:solidFill>
                <a:latin typeface="Myriad Pro Light" panose="020B0403030403020204" pitchFamily="34" charset="0"/>
                <a:ea typeface="Inconsolata"/>
                <a:cs typeface="Malayalam MN" pitchFamily="2" charset="0"/>
                <a:sym typeface="Inconsolata"/>
              </a:rPr>
              <a:t>INTERSECTIONALITY</a:t>
            </a:r>
          </a:p>
        </p:txBody>
      </p:sp>
      <p:pic>
        <p:nvPicPr>
          <p:cNvPr id="5" name="Picture 4" descr="Logo, company name&#10;&#10;Description automatically generated">
            <a:extLst>
              <a:ext uri="{FF2B5EF4-FFF2-40B4-BE49-F238E27FC236}">
                <a16:creationId xmlns:a16="http://schemas.microsoft.com/office/drawing/2014/main" id="{A2B8BBFD-D865-F842-C8D5-F517EF132D07}"/>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6" name="Picture 5" descr="A close-up of a person&#10;&#10;Description automatically generated with low confidence">
            <a:extLst>
              <a:ext uri="{FF2B5EF4-FFF2-40B4-BE49-F238E27FC236}">
                <a16:creationId xmlns:a16="http://schemas.microsoft.com/office/drawing/2014/main" id="{569C47B2-A8F3-E3E9-114C-083B8F5FF2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1704" y="-347099"/>
            <a:ext cx="2383284" cy="2383284"/>
          </a:xfrm>
          <a:prstGeom prst="rect">
            <a:avLst/>
          </a:prstGeom>
        </p:spPr>
      </p:pic>
    </p:spTree>
    <p:custDataLst>
      <p:tags r:id="rId1"/>
    </p:custDataLst>
    <p:extLst>
      <p:ext uri="{BB962C8B-B14F-4D97-AF65-F5344CB8AC3E}">
        <p14:creationId xmlns:p14="http://schemas.microsoft.com/office/powerpoint/2010/main" val="260416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hape 98">
            <a:extLst>
              <a:ext uri="{FF2B5EF4-FFF2-40B4-BE49-F238E27FC236}">
                <a16:creationId xmlns:a16="http://schemas.microsoft.com/office/drawing/2014/main" id="{71D10B83-CEAA-BCBB-1A1B-BECE27001301}"/>
              </a:ext>
            </a:extLst>
          </p:cNvPr>
          <p:cNvSpPr txBox="1">
            <a:spLocks noGrp="1"/>
          </p:cNvSpPr>
          <p:nvPr>
            <p:ph type="title"/>
          </p:nvPr>
        </p:nvSpPr>
        <p:spPr>
          <a:xfrm>
            <a:off x="402501" y="259307"/>
            <a:ext cx="4584162" cy="639828"/>
          </a:xfrm>
          <a:prstGeom prst="rect">
            <a:avLst/>
          </a:prstGeom>
        </p:spPr>
        <p:txBody>
          <a:bodyPr spcFirstLastPara="1" vert="horz" wrap="square" lIns="101566" tIns="101566" rIns="101566" bIns="101566" numCol="1" anchor="t" anchorCtr="0" compatLnSpc="1">
            <a:prstTxWarp prst="textNoShape">
              <a:avLst/>
            </a:prstTxWarp>
            <a:noAutofit/>
          </a:bodyPr>
          <a:lstStyle/>
          <a:p>
            <a:pPr>
              <a:buClr>
                <a:schemeClr val="dk1"/>
              </a:buClr>
              <a:buSzPts val="1100"/>
            </a:pPr>
            <a:r>
              <a:rPr lang="en" sz="3200" b="1" dirty="0">
                <a:solidFill>
                  <a:srgbClr val="006BB9"/>
                </a:solidFill>
                <a:latin typeface="Myriad Pro Light" panose="020B0403030403020204" pitchFamily="34" charset="0"/>
                <a:ea typeface="Signika"/>
                <a:cs typeface="Malayalam MN" pitchFamily="2" charset="0"/>
                <a:sym typeface="Signika"/>
              </a:rPr>
              <a:t>Intersectionality &amp; Bullying</a:t>
            </a:r>
            <a:endParaRPr sz="3200" dirty="0">
              <a:solidFill>
                <a:srgbClr val="006BB9"/>
              </a:solidFill>
              <a:latin typeface="Myriad Pro Light" panose="020B0403030403020204" pitchFamily="34" charset="0"/>
              <a:cs typeface="Malayalam MN" pitchFamily="2" charset="0"/>
            </a:endParaRPr>
          </a:p>
        </p:txBody>
      </p:sp>
      <p:pic>
        <p:nvPicPr>
          <p:cNvPr id="26" name="Picture 25" descr="A red and blue flag&#10;&#10;Description automatically generated with low confidence">
            <a:extLst>
              <a:ext uri="{FF2B5EF4-FFF2-40B4-BE49-F238E27FC236}">
                <a16:creationId xmlns:a16="http://schemas.microsoft.com/office/drawing/2014/main" id="{007CFBDA-4CCC-2C9A-3723-2D104170880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16019" y1="23889" x2="16019" y2="23889"/>
                        <a14:foregroundMark x1="16944" y1="23889" x2="16944" y2="23889"/>
                        <a14:foregroundMark x1="16204" y1="22500" x2="16204" y2="22500"/>
                        <a14:foregroundMark x1="16296" y1="26944" x2="16296" y2="26944"/>
                        <a14:foregroundMark x1="16667" y1="29167" x2="16667" y2="29167"/>
                        <a14:foregroundMark x1="16667" y1="28241" x2="16667" y2="28241"/>
                        <a14:foregroundMark x1="17130" y1="30093" x2="17130" y2="30093"/>
                        <a14:foregroundMark x1="17685" y1="32315" x2="17685" y2="32315"/>
                        <a14:foregroundMark x1="18148" y1="34722" x2="18148" y2="34722"/>
                        <a14:foregroundMark x1="18704" y1="37778" x2="18704" y2="37778"/>
                        <a14:foregroundMark x1="19722" y1="42315" x2="19722" y2="42315"/>
                        <a14:foregroundMark x1="19907" y1="42037" x2="19907" y2="42037"/>
                        <a14:foregroundMark x1="20833" y1="46204" x2="20833" y2="46204"/>
                        <a14:foregroundMark x1="21759" y1="50370" x2="21759" y2="50370"/>
                        <a14:foregroundMark x1="22870" y1="55833" x2="22870" y2="55833"/>
                        <a14:foregroundMark x1="22963" y1="55741" x2="22963" y2="55741"/>
                        <a14:foregroundMark x1="22685" y1="54537" x2="22685" y2="54537"/>
                        <a14:foregroundMark x1="22222" y1="53426" x2="22222" y2="53426"/>
                        <a14:foregroundMark x1="24074" y1="61759" x2="24074" y2="61759"/>
                        <a14:foregroundMark x1="24259" y1="62315" x2="24259" y2="62315"/>
                        <a14:foregroundMark x1="23426" y1="60370" x2="23426" y2="60370"/>
                        <a14:foregroundMark x1="24074" y1="61574" x2="24074" y2="61574"/>
                        <a14:foregroundMark x1="23333" y1="58333" x2="23333" y2="58333"/>
                        <a14:foregroundMark x1="27685" y1="73611" x2="27685" y2="73611"/>
                        <a14:foregroundMark x1="26852" y1="72778" x2="26852" y2="72778"/>
                        <a14:foregroundMark x1="26481" y1="69907" x2="26481" y2="69907"/>
                        <a14:foregroundMark x1="26759" y1="69444" x2="26759" y2="69444"/>
                        <a14:foregroundMark x1="25463" y1="65556" x2="25463" y2="65556"/>
                        <a14:foregroundMark x1="25463" y1="64630" x2="25463" y2="64630"/>
                        <a14:foregroundMark x1="25000" y1="63889" x2="25000" y2="63889"/>
                        <a14:foregroundMark x1="25926" y1="67222" x2="25926" y2="67222"/>
                        <a14:foregroundMark x1="28241" y1="76944" x2="28241" y2="76944"/>
                        <a14:foregroundMark x1="27963" y1="75463" x2="27963" y2="75463"/>
                        <a14:foregroundMark x1="28333" y1="78426" x2="28333" y2="78426"/>
                        <a14:foregroundMark x1="28704" y1="79815" x2="28704" y2="79815"/>
                        <a14:foregroundMark x1="29259" y1="82315" x2="29259" y2="82315"/>
                        <a14:foregroundMark x1="29259" y1="81111" x2="29259" y2="81111"/>
                        <a14:foregroundMark x1="29722" y1="83889" x2="29722" y2="83889"/>
                        <a14:foregroundMark x1="30093" y1="85556" x2="30093" y2="85556"/>
                        <a14:foregroundMark x1="30648" y1="87963" x2="30648" y2="87963"/>
                        <a14:foregroundMark x1="30648" y1="87130" x2="30648" y2="87130"/>
                      </a14:backgroundRemoval>
                    </a14:imgEffect>
                  </a14:imgLayer>
                </a14:imgProps>
              </a:ext>
              <a:ext uri="{28A0092B-C50C-407E-A947-70E740481C1C}">
                <a14:useLocalDpi xmlns:a14="http://schemas.microsoft.com/office/drawing/2010/main" val="0"/>
              </a:ext>
            </a:extLst>
          </a:blip>
          <a:stretch>
            <a:fillRect/>
          </a:stretch>
        </p:blipFill>
        <p:spPr>
          <a:xfrm>
            <a:off x="2811928" y="2198866"/>
            <a:ext cx="2174735" cy="2174735"/>
          </a:xfrm>
          <a:prstGeom prst="rect">
            <a:avLst/>
          </a:prstGeom>
        </p:spPr>
      </p:pic>
      <p:cxnSp>
        <p:nvCxnSpPr>
          <p:cNvPr id="3" name="Straight Connector 2">
            <a:extLst>
              <a:ext uri="{FF2B5EF4-FFF2-40B4-BE49-F238E27FC236}">
                <a16:creationId xmlns:a16="http://schemas.microsoft.com/office/drawing/2014/main" id="{6251B34B-E941-3C61-1433-9EF80C404AB7}"/>
              </a:ext>
            </a:extLst>
          </p:cNvPr>
          <p:cNvCxnSpPr>
            <a:cxnSpLocks/>
          </p:cNvCxnSpPr>
          <p:nvPr/>
        </p:nvCxnSpPr>
        <p:spPr>
          <a:xfrm>
            <a:off x="5381499" y="2099589"/>
            <a:ext cx="0" cy="326932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AB3D89E-4F63-16D4-4AD9-5D05CE37EE03}"/>
              </a:ext>
            </a:extLst>
          </p:cNvPr>
          <p:cNvCxnSpPr>
            <a:cxnSpLocks/>
          </p:cNvCxnSpPr>
          <p:nvPr/>
        </p:nvCxnSpPr>
        <p:spPr>
          <a:xfrm>
            <a:off x="8402291" y="2084509"/>
            <a:ext cx="0" cy="3269325"/>
          </a:xfrm>
          <a:prstGeom prst="line">
            <a:avLst/>
          </a:prstGeom>
          <a:ln w="50800"/>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5D1B0D98-FE48-F4D9-91FA-1AC9554CDBE3}"/>
              </a:ext>
            </a:extLst>
          </p:cNvPr>
          <p:cNvCxnSpPr>
            <a:cxnSpLocks/>
          </p:cNvCxnSpPr>
          <p:nvPr/>
        </p:nvCxnSpPr>
        <p:spPr>
          <a:xfrm>
            <a:off x="6971417" y="1984261"/>
            <a:ext cx="0" cy="3369573"/>
          </a:xfrm>
          <a:prstGeom prst="line">
            <a:avLst/>
          </a:prstGeom>
          <a:ln w="50800"/>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72FDC791-D37D-47C2-D704-E41685A50CD0}"/>
              </a:ext>
            </a:extLst>
          </p:cNvPr>
          <p:cNvSpPr txBox="1"/>
          <p:nvPr/>
        </p:nvSpPr>
        <p:spPr>
          <a:xfrm>
            <a:off x="4572000" y="949675"/>
            <a:ext cx="1816017" cy="769441"/>
          </a:xfrm>
          <a:prstGeom prst="rect">
            <a:avLst/>
          </a:prstGeom>
          <a:noFill/>
        </p:spPr>
        <p:txBody>
          <a:bodyPr wrap="square" rtlCol="0">
            <a:spAutoFit/>
          </a:bodyPr>
          <a:lstStyle/>
          <a:p>
            <a:pPr algn="ctr"/>
            <a:r>
              <a:rPr lang="en-US" sz="2200" dirty="0">
                <a:solidFill>
                  <a:schemeClr val="accent1"/>
                </a:solidFill>
                <a:latin typeface="Bradley Hand ITC" panose="03070402050302030203" pitchFamily="66" charset="0"/>
                <a:cs typeface="Apple Chancery" panose="03020702040506060504" pitchFamily="66" charset="-79"/>
              </a:rPr>
              <a:t>Homophobia  (lesbian)</a:t>
            </a:r>
          </a:p>
        </p:txBody>
      </p:sp>
      <p:sp>
        <p:nvSpPr>
          <p:cNvPr id="17" name="TextBox 16">
            <a:extLst>
              <a:ext uri="{FF2B5EF4-FFF2-40B4-BE49-F238E27FC236}">
                <a16:creationId xmlns:a16="http://schemas.microsoft.com/office/drawing/2014/main" id="{9A270B30-4CE0-E9FD-3F96-EC077CBDF5F6}"/>
              </a:ext>
            </a:extLst>
          </p:cNvPr>
          <p:cNvSpPr txBox="1"/>
          <p:nvPr/>
        </p:nvSpPr>
        <p:spPr>
          <a:xfrm>
            <a:off x="7687818" y="958460"/>
            <a:ext cx="1456182" cy="800219"/>
          </a:xfrm>
          <a:prstGeom prst="rect">
            <a:avLst/>
          </a:prstGeom>
          <a:noFill/>
        </p:spPr>
        <p:txBody>
          <a:bodyPr wrap="square" rtlCol="0">
            <a:spAutoFit/>
          </a:bodyPr>
          <a:lstStyle/>
          <a:p>
            <a:pPr algn="ctr"/>
            <a:r>
              <a:rPr lang="en-US" sz="2300" dirty="0">
                <a:solidFill>
                  <a:schemeClr val="accent2"/>
                </a:solidFill>
                <a:latin typeface="Bernard MT Condensed" panose="02050806060905020404" pitchFamily="18" charset="77"/>
                <a:cs typeface="Apple Chancery" panose="03020702040506060504" pitchFamily="66" charset="-79"/>
              </a:rPr>
              <a:t>Race (Latina)</a:t>
            </a:r>
          </a:p>
        </p:txBody>
      </p:sp>
      <p:sp>
        <p:nvSpPr>
          <p:cNvPr id="18" name="TextBox 17">
            <a:extLst>
              <a:ext uri="{FF2B5EF4-FFF2-40B4-BE49-F238E27FC236}">
                <a16:creationId xmlns:a16="http://schemas.microsoft.com/office/drawing/2014/main" id="{D7DBEB3B-E119-9E67-C6EC-DCBEAB7AABAE}"/>
              </a:ext>
            </a:extLst>
          </p:cNvPr>
          <p:cNvSpPr txBox="1"/>
          <p:nvPr/>
        </p:nvSpPr>
        <p:spPr>
          <a:xfrm>
            <a:off x="6302544" y="958460"/>
            <a:ext cx="1337747" cy="800219"/>
          </a:xfrm>
          <a:prstGeom prst="rect">
            <a:avLst/>
          </a:prstGeom>
          <a:noFill/>
        </p:spPr>
        <p:txBody>
          <a:bodyPr wrap="square" rtlCol="0">
            <a:spAutoFit/>
          </a:bodyPr>
          <a:lstStyle/>
          <a:p>
            <a:pPr algn="ctr"/>
            <a:r>
              <a:rPr lang="en-US" sz="2300" dirty="0">
                <a:solidFill>
                  <a:schemeClr val="accent4"/>
                </a:solidFill>
                <a:latin typeface="Copperplate" panose="02000504000000020004" pitchFamily="2" charset="77"/>
                <a:cs typeface="Apple Chancery" panose="03020702040506060504" pitchFamily="66" charset="-79"/>
              </a:rPr>
              <a:t>Sexism </a:t>
            </a:r>
          </a:p>
          <a:p>
            <a:pPr algn="ctr"/>
            <a:r>
              <a:rPr lang="en-US" sz="2300" dirty="0">
                <a:solidFill>
                  <a:schemeClr val="accent4"/>
                </a:solidFill>
                <a:latin typeface="Copperplate" panose="02000504000000020004" pitchFamily="2" charset="77"/>
                <a:cs typeface="Apple Chancery" panose="03020702040506060504" pitchFamily="66" charset="-79"/>
              </a:rPr>
              <a:t>(girl)</a:t>
            </a:r>
          </a:p>
        </p:txBody>
      </p:sp>
      <p:pic>
        <p:nvPicPr>
          <p:cNvPr id="2" name="Picture 1" descr="Logo, company name&#10;&#10;Description automatically generated">
            <a:extLst>
              <a:ext uri="{FF2B5EF4-FFF2-40B4-BE49-F238E27FC236}">
                <a16:creationId xmlns:a16="http://schemas.microsoft.com/office/drawing/2014/main" id="{342B475B-74A9-713A-3AD3-BCBA9C4BC944}"/>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6" name="Picture 5">
            <a:extLst>
              <a:ext uri="{FF2B5EF4-FFF2-40B4-BE49-F238E27FC236}">
                <a16:creationId xmlns:a16="http://schemas.microsoft.com/office/drawing/2014/main" id="{B910B455-D100-712E-5AEF-E69ED01B5562}"/>
              </a:ext>
            </a:extLst>
          </p:cNvPr>
          <p:cNvPicPr>
            <a:picLocks noChangeAspect="1"/>
          </p:cNvPicPr>
          <p:nvPr/>
        </p:nvPicPr>
        <p:blipFill rotWithShape="1">
          <a:blip r:embed="rId7">
            <a:extLst>
              <a:ext uri="{28A0092B-C50C-407E-A947-70E740481C1C}">
                <a14:useLocalDpi xmlns:a14="http://schemas.microsoft.com/office/drawing/2010/main" val="0"/>
              </a:ext>
            </a:extLst>
          </a:blip>
          <a:srcRect l="24968" t="23876" r="21163" b="8611"/>
          <a:stretch/>
        </p:blipFill>
        <p:spPr>
          <a:xfrm>
            <a:off x="402501" y="1794337"/>
            <a:ext cx="2608597" cy="3269326"/>
          </a:xfrm>
          <a:prstGeom prst="rect">
            <a:avLst/>
          </a:prstGeom>
        </p:spPr>
      </p:pic>
    </p:spTree>
    <p:custDataLst>
      <p:tags r:id="rId1"/>
    </p:custDataLst>
    <p:extLst>
      <p:ext uri="{BB962C8B-B14F-4D97-AF65-F5344CB8AC3E}">
        <p14:creationId xmlns:p14="http://schemas.microsoft.com/office/powerpoint/2010/main" val="190278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251B34B-E941-3C61-1433-9EF80C404AB7}"/>
              </a:ext>
            </a:extLst>
          </p:cNvPr>
          <p:cNvCxnSpPr>
            <a:cxnSpLocks/>
          </p:cNvCxnSpPr>
          <p:nvPr/>
        </p:nvCxnSpPr>
        <p:spPr>
          <a:xfrm>
            <a:off x="4882008" y="1250029"/>
            <a:ext cx="3305301" cy="2133744"/>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AB3D89E-4F63-16D4-4AD9-5D05CE37EE03}"/>
              </a:ext>
            </a:extLst>
          </p:cNvPr>
          <p:cNvCxnSpPr>
            <a:cxnSpLocks/>
          </p:cNvCxnSpPr>
          <p:nvPr/>
        </p:nvCxnSpPr>
        <p:spPr>
          <a:xfrm flipH="1" flipV="1">
            <a:off x="3565482" y="1936353"/>
            <a:ext cx="4836809" cy="148156"/>
          </a:xfrm>
          <a:prstGeom prst="line">
            <a:avLst/>
          </a:prstGeom>
          <a:ln w="50800"/>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5D1B0D98-FE48-F4D9-91FA-1AC9554CDBE3}"/>
              </a:ext>
            </a:extLst>
          </p:cNvPr>
          <p:cNvCxnSpPr>
            <a:cxnSpLocks/>
          </p:cNvCxnSpPr>
          <p:nvPr/>
        </p:nvCxnSpPr>
        <p:spPr>
          <a:xfrm flipH="1">
            <a:off x="4047067" y="1166912"/>
            <a:ext cx="3048000" cy="2216861"/>
          </a:xfrm>
          <a:prstGeom prst="line">
            <a:avLst/>
          </a:prstGeom>
          <a:ln w="50800"/>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72FDC791-D37D-47C2-D704-E41685A50CD0}"/>
              </a:ext>
            </a:extLst>
          </p:cNvPr>
          <p:cNvSpPr txBox="1"/>
          <p:nvPr/>
        </p:nvSpPr>
        <p:spPr>
          <a:xfrm>
            <a:off x="3565482" y="480588"/>
            <a:ext cx="1816017" cy="769441"/>
          </a:xfrm>
          <a:prstGeom prst="rect">
            <a:avLst/>
          </a:prstGeom>
          <a:noFill/>
        </p:spPr>
        <p:txBody>
          <a:bodyPr wrap="square" rtlCol="0">
            <a:spAutoFit/>
          </a:bodyPr>
          <a:lstStyle/>
          <a:p>
            <a:pPr algn="ctr"/>
            <a:r>
              <a:rPr lang="en-US" sz="2200" dirty="0">
                <a:solidFill>
                  <a:schemeClr val="accent1"/>
                </a:solidFill>
                <a:latin typeface="Bradley Hand ITC" panose="03070402050302030203" pitchFamily="66" charset="0"/>
                <a:cs typeface="Apple Chancery" panose="03020702040506060504" pitchFamily="66" charset="-79"/>
              </a:rPr>
              <a:t>Homophobia  (lesbian)</a:t>
            </a:r>
          </a:p>
        </p:txBody>
      </p:sp>
      <p:sp>
        <p:nvSpPr>
          <p:cNvPr id="17" name="TextBox 16">
            <a:extLst>
              <a:ext uri="{FF2B5EF4-FFF2-40B4-BE49-F238E27FC236}">
                <a16:creationId xmlns:a16="http://schemas.microsoft.com/office/drawing/2014/main" id="{9A270B30-4CE0-E9FD-3F96-EC077CBDF5F6}"/>
              </a:ext>
            </a:extLst>
          </p:cNvPr>
          <p:cNvSpPr txBox="1"/>
          <p:nvPr/>
        </p:nvSpPr>
        <p:spPr>
          <a:xfrm>
            <a:off x="7521380" y="1184398"/>
            <a:ext cx="1456182" cy="800219"/>
          </a:xfrm>
          <a:prstGeom prst="rect">
            <a:avLst/>
          </a:prstGeom>
          <a:noFill/>
        </p:spPr>
        <p:txBody>
          <a:bodyPr wrap="square" rtlCol="0">
            <a:spAutoFit/>
          </a:bodyPr>
          <a:lstStyle/>
          <a:p>
            <a:pPr algn="ctr"/>
            <a:r>
              <a:rPr lang="en-US" sz="2300" dirty="0">
                <a:solidFill>
                  <a:schemeClr val="accent2"/>
                </a:solidFill>
                <a:latin typeface="Bernard MT Condensed" panose="02050806060905020404" pitchFamily="18" charset="77"/>
                <a:cs typeface="Apple Chancery" panose="03020702040506060504" pitchFamily="66" charset="-79"/>
              </a:rPr>
              <a:t>Race (Latina)</a:t>
            </a:r>
          </a:p>
        </p:txBody>
      </p:sp>
      <p:sp>
        <p:nvSpPr>
          <p:cNvPr id="18" name="TextBox 17">
            <a:extLst>
              <a:ext uri="{FF2B5EF4-FFF2-40B4-BE49-F238E27FC236}">
                <a16:creationId xmlns:a16="http://schemas.microsoft.com/office/drawing/2014/main" id="{D7DBEB3B-E119-9E67-C6EC-DCBEAB7AABAE}"/>
              </a:ext>
            </a:extLst>
          </p:cNvPr>
          <p:cNvSpPr txBox="1"/>
          <p:nvPr/>
        </p:nvSpPr>
        <p:spPr>
          <a:xfrm>
            <a:off x="6302543" y="366693"/>
            <a:ext cx="1337747" cy="800219"/>
          </a:xfrm>
          <a:prstGeom prst="rect">
            <a:avLst/>
          </a:prstGeom>
          <a:noFill/>
        </p:spPr>
        <p:txBody>
          <a:bodyPr wrap="square" rtlCol="0">
            <a:spAutoFit/>
          </a:bodyPr>
          <a:lstStyle/>
          <a:p>
            <a:pPr algn="ctr"/>
            <a:r>
              <a:rPr lang="en-US" sz="2300" dirty="0">
                <a:solidFill>
                  <a:schemeClr val="accent4"/>
                </a:solidFill>
                <a:latin typeface="Copperplate" panose="02000504000000020004" pitchFamily="2" charset="77"/>
                <a:cs typeface="Apple Chancery" panose="03020702040506060504" pitchFamily="66" charset="-79"/>
              </a:rPr>
              <a:t>Sexism </a:t>
            </a:r>
          </a:p>
          <a:p>
            <a:pPr algn="ctr"/>
            <a:r>
              <a:rPr lang="en-US" sz="2300" dirty="0">
                <a:solidFill>
                  <a:schemeClr val="accent4"/>
                </a:solidFill>
                <a:latin typeface="Copperplate" panose="02000504000000020004" pitchFamily="2" charset="77"/>
                <a:cs typeface="Apple Chancery" panose="03020702040506060504" pitchFamily="66" charset="-79"/>
              </a:rPr>
              <a:t>(girl)</a:t>
            </a:r>
          </a:p>
        </p:txBody>
      </p:sp>
      <p:sp>
        <p:nvSpPr>
          <p:cNvPr id="15" name="TextBox 14">
            <a:extLst>
              <a:ext uri="{FF2B5EF4-FFF2-40B4-BE49-F238E27FC236}">
                <a16:creationId xmlns:a16="http://schemas.microsoft.com/office/drawing/2014/main" id="{B2D2B2CA-818D-563C-D4C3-CF2004696ED8}"/>
              </a:ext>
            </a:extLst>
          </p:cNvPr>
          <p:cNvSpPr txBox="1"/>
          <p:nvPr/>
        </p:nvSpPr>
        <p:spPr>
          <a:xfrm>
            <a:off x="565873" y="4135728"/>
            <a:ext cx="8632269"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Myriad Pro Light" panose="020B0403030403020204" pitchFamily="34" charset="0"/>
              </a:rPr>
              <a:t>Ryan faces stereotypes based on all 3 pieces of her identity </a:t>
            </a:r>
          </a:p>
        </p:txBody>
      </p:sp>
      <p:sp>
        <p:nvSpPr>
          <p:cNvPr id="20" name="TextBox 19">
            <a:extLst>
              <a:ext uri="{FF2B5EF4-FFF2-40B4-BE49-F238E27FC236}">
                <a16:creationId xmlns:a16="http://schemas.microsoft.com/office/drawing/2014/main" id="{B496B3D8-5385-13E6-DBE1-19055914E70A}"/>
              </a:ext>
            </a:extLst>
          </p:cNvPr>
          <p:cNvSpPr txBox="1"/>
          <p:nvPr/>
        </p:nvSpPr>
        <p:spPr>
          <a:xfrm>
            <a:off x="565873" y="4973327"/>
            <a:ext cx="7534498"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Myriad Pro Light" panose="020B0403030403020204" pitchFamily="34" charset="0"/>
              </a:rPr>
              <a:t>More likely to experience identity-based bullying</a:t>
            </a:r>
          </a:p>
        </p:txBody>
      </p:sp>
      <p:pic>
        <p:nvPicPr>
          <p:cNvPr id="2" name="Picture 1" descr="Logo, company name&#10;&#10;Description automatically generated">
            <a:extLst>
              <a:ext uri="{FF2B5EF4-FFF2-40B4-BE49-F238E27FC236}">
                <a16:creationId xmlns:a16="http://schemas.microsoft.com/office/drawing/2014/main" id="{5AA60D66-F699-5000-07FD-E7B84E111CA2}"/>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7" name="Picture 6">
            <a:extLst>
              <a:ext uri="{FF2B5EF4-FFF2-40B4-BE49-F238E27FC236}">
                <a16:creationId xmlns:a16="http://schemas.microsoft.com/office/drawing/2014/main" id="{D037F244-EC78-72CF-B994-046ADCD319F5}"/>
              </a:ext>
            </a:extLst>
          </p:cNvPr>
          <p:cNvPicPr>
            <a:picLocks noChangeAspect="1"/>
          </p:cNvPicPr>
          <p:nvPr/>
        </p:nvPicPr>
        <p:blipFill rotWithShape="1">
          <a:blip r:embed="rId5">
            <a:extLst>
              <a:ext uri="{28A0092B-C50C-407E-A947-70E740481C1C}">
                <a14:useLocalDpi xmlns:a14="http://schemas.microsoft.com/office/drawing/2010/main" val="0"/>
              </a:ext>
            </a:extLst>
          </a:blip>
          <a:srcRect l="24968" t="23876" r="21163" b="8611"/>
          <a:stretch/>
        </p:blipFill>
        <p:spPr>
          <a:xfrm>
            <a:off x="367899" y="150120"/>
            <a:ext cx="2407330" cy="3017080"/>
          </a:xfrm>
          <a:prstGeom prst="rect">
            <a:avLst/>
          </a:prstGeom>
        </p:spPr>
      </p:pic>
    </p:spTree>
    <p:custDataLst>
      <p:tags r:id="rId1"/>
    </p:custDataLst>
    <p:extLst>
      <p:ext uri="{BB962C8B-B14F-4D97-AF65-F5344CB8AC3E}">
        <p14:creationId xmlns:p14="http://schemas.microsoft.com/office/powerpoint/2010/main" val="224617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5"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oogle Shape;1004;p62">
            <a:extLst>
              <a:ext uri="{FF2B5EF4-FFF2-40B4-BE49-F238E27FC236}">
                <a16:creationId xmlns:a16="http://schemas.microsoft.com/office/drawing/2014/main" id="{9A16B622-BAE8-0D1E-3C89-ACA9F55F60A0}"/>
              </a:ext>
            </a:extLst>
          </p:cNvPr>
          <p:cNvGrpSpPr/>
          <p:nvPr/>
        </p:nvGrpSpPr>
        <p:grpSpPr>
          <a:xfrm>
            <a:off x="772486" y="907841"/>
            <a:ext cx="7746777" cy="4655380"/>
            <a:chOff x="4450848" y="511325"/>
            <a:chExt cx="3961398" cy="4264073"/>
          </a:xfrm>
          <a:solidFill>
            <a:schemeClr val="bg1"/>
          </a:solidFill>
        </p:grpSpPr>
        <p:grpSp>
          <p:nvGrpSpPr>
            <p:cNvPr id="9" name="Google Shape;1005;p62">
              <a:extLst>
                <a:ext uri="{FF2B5EF4-FFF2-40B4-BE49-F238E27FC236}">
                  <a16:creationId xmlns:a16="http://schemas.microsoft.com/office/drawing/2014/main" id="{7241BCC2-F8D1-4C14-C24F-1E5CA8EF993F}"/>
                </a:ext>
              </a:extLst>
            </p:cNvPr>
            <p:cNvGrpSpPr/>
            <p:nvPr/>
          </p:nvGrpSpPr>
          <p:grpSpPr>
            <a:xfrm>
              <a:off x="4643303" y="682500"/>
              <a:ext cx="3768943" cy="4092898"/>
              <a:chOff x="1463850" y="611550"/>
              <a:chExt cx="6216300" cy="3920400"/>
            </a:xfrm>
            <a:grpFill/>
          </p:grpSpPr>
          <p:sp>
            <p:nvSpPr>
              <p:cNvPr id="13" name="Google Shape;1006;p62">
                <a:extLst>
                  <a:ext uri="{FF2B5EF4-FFF2-40B4-BE49-F238E27FC236}">
                    <a16:creationId xmlns:a16="http://schemas.microsoft.com/office/drawing/2014/main" id="{C9AD464B-6094-00FD-7736-22461A68CB67}"/>
                  </a:ext>
                </a:extLst>
              </p:cNvPr>
              <p:cNvSpPr/>
              <p:nvPr/>
            </p:nvSpPr>
            <p:spPr>
              <a:xfrm>
                <a:off x="1463850" y="611550"/>
                <a:ext cx="6216300" cy="3920400"/>
              </a:xfrm>
              <a:prstGeom prst="rect">
                <a:avLst/>
              </a:prstGeom>
              <a:grpFill/>
              <a:ln w="9525" cap="flat" cmpd="sng">
                <a:solidFill>
                  <a:srgbClr val="006B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6FD1"/>
                  </a:solidFill>
                </a:endParaRPr>
              </a:p>
            </p:txBody>
          </p:sp>
          <p:sp>
            <p:nvSpPr>
              <p:cNvPr id="14" name="Google Shape;1007;p62">
                <a:extLst>
                  <a:ext uri="{FF2B5EF4-FFF2-40B4-BE49-F238E27FC236}">
                    <a16:creationId xmlns:a16="http://schemas.microsoft.com/office/drawing/2014/main" id="{FDA97DD9-62C8-D7E9-487A-06FF77F5D95A}"/>
                  </a:ext>
                </a:extLst>
              </p:cNvPr>
              <p:cNvSpPr/>
              <p:nvPr/>
            </p:nvSpPr>
            <p:spPr>
              <a:xfrm>
                <a:off x="1463850" y="611550"/>
                <a:ext cx="6216300" cy="3920400"/>
              </a:xfrm>
              <a:prstGeom prst="rect">
                <a:avLst/>
              </a:prstGeom>
              <a:grpFill/>
              <a:ln w="38100" cap="flat" cmpd="sng">
                <a:solidFill>
                  <a:srgbClr val="006B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6FD1"/>
                  </a:solidFill>
                </a:endParaRPr>
              </a:p>
            </p:txBody>
          </p:sp>
        </p:grpSp>
        <p:sp>
          <p:nvSpPr>
            <p:cNvPr id="10" name="Google Shape;1008;p62">
              <a:extLst>
                <a:ext uri="{FF2B5EF4-FFF2-40B4-BE49-F238E27FC236}">
                  <a16:creationId xmlns:a16="http://schemas.microsoft.com/office/drawing/2014/main" id="{DCFFF805-486F-C595-9BCC-0EC0BD2712ED}"/>
                </a:ext>
              </a:extLst>
            </p:cNvPr>
            <p:cNvSpPr/>
            <p:nvPr/>
          </p:nvSpPr>
          <p:spPr>
            <a:xfrm>
              <a:off x="4541849" y="597350"/>
              <a:ext cx="3787800" cy="4092900"/>
            </a:xfrm>
            <a:prstGeom prst="rect">
              <a:avLst/>
            </a:prstGeom>
            <a:grpFill/>
            <a:ln w="38100" cap="flat" cmpd="sng">
              <a:solidFill>
                <a:srgbClr val="006B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6FD1"/>
                </a:solidFill>
              </a:endParaRPr>
            </a:p>
          </p:txBody>
        </p:sp>
        <p:sp>
          <p:nvSpPr>
            <p:cNvPr id="11" name="Google Shape;1009;p62">
              <a:extLst>
                <a:ext uri="{FF2B5EF4-FFF2-40B4-BE49-F238E27FC236}">
                  <a16:creationId xmlns:a16="http://schemas.microsoft.com/office/drawing/2014/main" id="{4015D366-225D-A59A-3F23-BB3DD0400134}"/>
                </a:ext>
              </a:extLst>
            </p:cNvPr>
            <p:cNvSpPr/>
            <p:nvPr/>
          </p:nvSpPr>
          <p:spPr>
            <a:xfrm>
              <a:off x="4450848" y="511325"/>
              <a:ext cx="3787800" cy="4092900"/>
            </a:xfrm>
            <a:prstGeom prst="rect">
              <a:avLst/>
            </a:prstGeom>
            <a:grpFill/>
            <a:ln w="38100" cap="flat" cmpd="sng">
              <a:solidFill>
                <a:srgbClr val="006B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96FD1"/>
                </a:solidFill>
              </a:endParaRPr>
            </a:p>
          </p:txBody>
        </p:sp>
      </p:grpSp>
      <p:sp>
        <p:nvSpPr>
          <p:cNvPr id="15" name="TextBox 14">
            <a:extLst>
              <a:ext uri="{FF2B5EF4-FFF2-40B4-BE49-F238E27FC236}">
                <a16:creationId xmlns:a16="http://schemas.microsoft.com/office/drawing/2014/main" id="{145331CB-4AEB-7479-DF6D-60C34F903E1B}"/>
              </a:ext>
            </a:extLst>
          </p:cNvPr>
          <p:cNvSpPr txBox="1"/>
          <p:nvPr/>
        </p:nvSpPr>
        <p:spPr>
          <a:xfrm>
            <a:off x="2431819" y="1650657"/>
            <a:ext cx="5563336" cy="1200329"/>
          </a:xfrm>
          <a:prstGeom prst="rect">
            <a:avLst/>
          </a:prstGeom>
          <a:noFill/>
        </p:spPr>
        <p:txBody>
          <a:bodyPr wrap="square" rtlCol="0">
            <a:spAutoFit/>
          </a:bodyPr>
          <a:lstStyle/>
          <a:p>
            <a:r>
              <a:rPr lang="en-US" sz="2400" dirty="0">
                <a:solidFill>
                  <a:srgbClr val="096FD1"/>
                </a:solidFill>
                <a:latin typeface="Myriad Pro Light" panose="020B0403030403020204" pitchFamily="34" charset="0"/>
                <a:cs typeface="Malayalam MN" pitchFamily="2" charset="0"/>
              </a:rPr>
              <a:t>Youth who experience bullying related to multiple parts of their identity report the greatest negative effects of bullying.</a:t>
            </a:r>
          </a:p>
        </p:txBody>
      </p:sp>
      <p:sp>
        <p:nvSpPr>
          <p:cNvPr id="18" name="TextBox 17">
            <a:extLst>
              <a:ext uri="{FF2B5EF4-FFF2-40B4-BE49-F238E27FC236}">
                <a16:creationId xmlns:a16="http://schemas.microsoft.com/office/drawing/2014/main" id="{B7119389-C2EE-4692-5158-4C943BC808CE}"/>
              </a:ext>
            </a:extLst>
          </p:cNvPr>
          <p:cNvSpPr txBox="1"/>
          <p:nvPr/>
        </p:nvSpPr>
        <p:spPr>
          <a:xfrm>
            <a:off x="2431819" y="3737458"/>
            <a:ext cx="4969076" cy="830997"/>
          </a:xfrm>
          <a:prstGeom prst="rect">
            <a:avLst/>
          </a:prstGeom>
          <a:noFill/>
        </p:spPr>
        <p:txBody>
          <a:bodyPr wrap="square" rtlCol="0">
            <a:spAutoFit/>
          </a:bodyPr>
          <a:lstStyle/>
          <a:p>
            <a:pPr lvl="0"/>
            <a:r>
              <a:rPr lang="en-US" sz="2400" dirty="0">
                <a:solidFill>
                  <a:srgbClr val="096FD1"/>
                </a:solidFill>
                <a:latin typeface="Myriad Pro Light" panose="020B0403030403020204" pitchFamily="34" charset="0"/>
                <a:cs typeface="Malayalam MN" pitchFamily="2" charset="0"/>
              </a:rPr>
              <a:t>They may also have trouble finding support.</a:t>
            </a:r>
            <a:endParaRPr lang="en-CA" sz="2400" dirty="0">
              <a:solidFill>
                <a:srgbClr val="096FD1"/>
              </a:solidFill>
              <a:latin typeface="Myriad Pro Light" panose="020B0403030403020204" pitchFamily="34" charset="0"/>
            </a:endParaRPr>
          </a:p>
        </p:txBody>
      </p:sp>
      <p:sp>
        <p:nvSpPr>
          <p:cNvPr id="38" name="Shape 98">
            <a:extLst>
              <a:ext uri="{FF2B5EF4-FFF2-40B4-BE49-F238E27FC236}">
                <a16:creationId xmlns:a16="http://schemas.microsoft.com/office/drawing/2014/main" id="{4A82D85A-A739-29C9-4795-0CA505B997FF}"/>
              </a:ext>
            </a:extLst>
          </p:cNvPr>
          <p:cNvSpPr txBox="1">
            <a:spLocks noGrp="1"/>
          </p:cNvSpPr>
          <p:nvPr>
            <p:ph type="title"/>
          </p:nvPr>
        </p:nvSpPr>
        <p:spPr>
          <a:xfrm>
            <a:off x="1062845" y="65589"/>
            <a:ext cx="7456418" cy="639828"/>
          </a:xfrm>
          <a:prstGeom prst="rect">
            <a:avLst/>
          </a:prstGeom>
        </p:spPr>
        <p:txBody>
          <a:bodyPr spcFirstLastPara="1" vert="horz" wrap="square" lIns="101566" tIns="101566" rIns="101566" bIns="101566" numCol="1" anchor="t" anchorCtr="0" compatLnSpc="1">
            <a:prstTxWarp prst="textNoShape">
              <a:avLst/>
            </a:prstTxWarp>
            <a:noAutofit/>
          </a:bodyPr>
          <a:lstStyle/>
          <a:p>
            <a:pPr>
              <a:buClr>
                <a:schemeClr val="dk1"/>
              </a:buClr>
              <a:buSzPts val="1100"/>
            </a:pPr>
            <a:r>
              <a:rPr lang="en" sz="3600" b="1" dirty="0">
                <a:solidFill>
                  <a:srgbClr val="006BB9"/>
                </a:solidFill>
                <a:latin typeface="Myriad Pro Light" panose="020B0403030403020204" pitchFamily="34" charset="0"/>
                <a:ea typeface="Signika"/>
                <a:cs typeface="Malayalam MN" pitchFamily="2" charset="0"/>
                <a:sym typeface="Signika"/>
              </a:rPr>
              <a:t>Understanding the Impacts</a:t>
            </a:r>
            <a:endParaRPr sz="3600" dirty="0">
              <a:solidFill>
                <a:srgbClr val="006BB9"/>
              </a:solidFill>
              <a:latin typeface="Myriad Pro Light" panose="020B0403030403020204" pitchFamily="34" charset="0"/>
              <a:cs typeface="Malayalam MN" pitchFamily="2" charset="0"/>
            </a:endParaRPr>
          </a:p>
        </p:txBody>
      </p:sp>
      <p:pic>
        <p:nvPicPr>
          <p:cNvPr id="2" name="Picture 1" descr="Logo, company name&#10;&#10;Description automatically generated">
            <a:extLst>
              <a:ext uri="{FF2B5EF4-FFF2-40B4-BE49-F238E27FC236}">
                <a16:creationId xmlns:a16="http://schemas.microsoft.com/office/drawing/2014/main" id="{9A51D474-8CDB-D312-5D56-28DBA525E8BB}"/>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3" name="Picture 2">
            <a:extLst>
              <a:ext uri="{FF2B5EF4-FFF2-40B4-BE49-F238E27FC236}">
                <a16:creationId xmlns:a16="http://schemas.microsoft.com/office/drawing/2014/main" id="{43653DE6-E2A6-9B89-F8F3-3EB2418BCFD9}"/>
              </a:ext>
            </a:extLst>
          </p:cNvPr>
          <p:cNvPicPr>
            <a:picLocks noChangeAspect="1"/>
          </p:cNvPicPr>
          <p:nvPr/>
        </p:nvPicPr>
        <p:blipFill>
          <a:blip r:embed="rId5"/>
          <a:stretch>
            <a:fillRect/>
          </a:stretch>
        </p:blipFill>
        <p:spPr>
          <a:xfrm>
            <a:off x="1117709" y="1729592"/>
            <a:ext cx="1042461" cy="1042461"/>
          </a:xfrm>
          <a:prstGeom prst="rect">
            <a:avLst/>
          </a:prstGeom>
        </p:spPr>
      </p:pic>
      <p:pic>
        <p:nvPicPr>
          <p:cNvPr id="7" name="Picture 6">
            <a:extLst>
              <a:ext uri="{FF2B5EF4-FFF2-40B4-BE49-F238E27FC236}">
                <a16:creationId xmlns:a16="http://schemas.microsoft.com/office/drawing/2014/main" id="{263263C4-6B41-EB8B-929F-D1EAB97AE053}"/>
              </a:ext>
            </a:extLst>
          </p:cNvPr>
          <p:cNvPicPr>
            <a:picLocks noChangeAspect="1"/>
          </p:cNvPicPr>
          <p:nvPr/>
        </p:nvPicPr>
        <p:blipFill>
          <a:blip r:embed="rId6"/>
          <a:stretch>
            <a:fillRect/>
          </a:stretch>
        </p:blipFill>
        <p:spPr>
          <a:xfrm>
            <a:off x="1046541" y="3673955"/>
            <a:ext cx="1075068" cy="958005"/>
          </a:xfrm>
          <a:prstGeom prst="rect">
            <a:avLst/>
          </a:prstGeom>
        </p:spPr>
      </p:pic>
    </p:spTree>
    <p:custDataLst>
      <p:tags r:id="rId1"/>
    </p:custDataLst>
    <p:extLst>
      <p:ext uri="{BB962C8B-B14F-4D97-AF65-F5344CB8AC3E}">
        <p14:creationId xmlns:p14="http://schemas.microsoft.com/office/powerpoint/2010/main" val="676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EEF73A81-24DD-86BD-2FA1-40B98C109C2D}"/>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5" name="Picture 4">
            <a:extLst>
              <a:ext uri="{FF2B5EF4-FFF2-40B4-BE49-F238E27FC236}">
                <a16:creationId xmlns:a16="http://schemas.microsoft.com/office/drawing/2014/main" id="{0E29736F-D0E3-A712-BD49-29FA1DC18A1C}"/>
              </a:ext>
            </a:extLst>
          </p:cNvPr>
          <p:cNvPicPr>
            <a:picLocks noChangeAspect="1"/>
          </p:cNvPicPr>
          <p:nvPr/>
        </p:nvPicPr>
        <p:blipFill>
          <a:blip r:embed="rId5"/>
          <a:stretch>
            <a:fillRect/>
          </a:stretch>
        </p:blipFill>
        <p:spPr>
          <a:xfrm>
            <a:off x="3766586" y="2212624"/>
            <a:ext cx="1812333" cy="1812333"/>
          </a:xfrm>
          <a:prstGeom prst="rect">
            <a:avLst/>
          </a:prstGeom>
        </p:spPr>
      </p:pic>
      <p:pic>
        <p:nvPicPr>
          <p:cNvPr id="6" name="Picture 5">
            <a:extLst>
              <a:ext uri="{FF2B5EF4-FFF2-40B4-BE49-F238E27FC236}">
                <a16:creationId xmlns:a16="http://schemas.microsoft.com/office/drawing/2014/main" id="{DDCE24EA-C00F-0995-6D4C-1A26662AAD02}"/>
              </a:ext>
            </a:extLst>
          </p:cNvPr>
          <p:cNvPicPr>
            <a:picLocks noChangeAspect="1"/>
          </p:cNvPicPr>
          <p:nvPr/>
        </p:nvPicPr>
        <p:blipFill>
          <a:blip r:embed="rId6"/>
          <a:stretch>
            <a:fillRect/>
          </a:stretch>
        </p:blipFill>
        <p:spPr>
          <a:xfrm>
            <a:off x="1544224" y="761483"/>
            <a:ext cx="1680110" cy="1680110"/>
          </a:xfrm>
          <a:prstGeom prst="rect">
            <a:avLst/>
          </a:prstGeom>
        </p:spPr>
      </p:pic>
      <p:pic>
        <p:nvPicPr>
          <p:cNvPr id="7" name="Picture 6">
            <a:extLst>
              <a:ext uri="{FF2B5EF4-FFF2-40B4-BE49-F238E27FC236}">
                <a16:creationId xmlns:a16="http://schemas.microsoft.com/office/drawing/2014/main" id="{A858EF74-8C9D-A327-9BEC-841C09BAAC28}"/>
              </a:ext>
            </a:extLst>
          </p:cNvPr>
          <p:cNvPicPr>
            <a:picLocks noChangeAspect="1"/>
          </p:cNvPicPr>
          <p:nvPr/>
        </p:nvPicPr>
        <p:blipFill>
          <a:blip r:embed="rId7"/>
          <a:stretch>
            <a:fillRect/>
          </a:stretch>
        </p:blipFill>
        <p:spPr>
          <a:xfrm>
            <a:off x="1233693" y="4024957"/>
            <a:ext cx="2072153" cy="2072153"/>
          </a:xfrm>
          <a:prstGeom prst="rect">
            <a:avLst/>
          </a:prstGeom>
        </p:spPr>
      </p:pic>
      <p:pic>
        <p:nvPicPr>
          <p:cNvPr id="8" name="Picture 7">
            <a:extLst>
              <a:ext uri="{FF2B5EF4-FFF2-40B4-BE49-F238E27FC236}">
                <a16:creationId xmlns:a16="http://schemas.microsoft.com/office/drawing/2014/main" id="{6F72929F-92BD-34A4-B6A6-ACA868E733D8}"/>
              </a:ext>
            </a:extLst>
          </p:cNvPr>
          <p:cNvPicPr>
            <a:picLocks noChangeAspect="1"/>
          </p:cNvPicPr>
          <p:nvPr/>
        </p:nvPicPr>
        <p:blipFill>
          <a:blip r:embed="rId8"/>
          <a:stretch>
            <a:fillRect/>
          </a:stretch>
        </p:blipFill>
        <p:spPr>
          <a:xfrm>
            <a:off x="2997325" y="4540401"/>
            <a:ext cx="1041263" cy="1041263"/>
          </a:xfrm>
          <a:prstGeom prst="rect">
            <a:avLst/>
          </a:prstGeom>
        </p:spPr>
      </p:pic>
      <p:pic>
        <p:nvPicPr>
          <p:cNvPr id="10" name="Picture 9">
            <a:extLst>
              <a:ext uri="{FF2B5EF4-FFF2-40B4-BE49-F238E27FC236}">
                <a16:creationId xmlns:a16="http://schemas.microsoft.com/office/drawing/2014/main" id="{07BB94A3-45B1-1AE9-7E7E-976D29807F46}"/>
              </a:ext>
            </a:extLst>
          </p:cNvPr>
          <p:cNvPicPr>
            <a:picLocks noChangeAspect="1"/>
          </p:cNvPicPr>
          <p:nvPr/>
        </p:nvPicPr>
        <p:blipFill>
          <a:blip r:embed="rId9"/>
          <a:stretch>
            <a:fillRect/>
          </a:stretch>
        </p:blipFill>
        <p:spPr>
          <a:xfrm>
            <a:off x="5793541" y="602038"/>
            <a:ext cx="1999000" cy="1999000"/>
          </a:xfrm>
          <a:prstGeom prst="rect">
            <a:avLst/>
          </a:prstGeom>
        </p:spPr>
      </p:pic>
      <p:pic>
        <p:nvPicPr>
          <p:cNvPr id="12" name="Picture 11">
            <a:extLst>
              <a:ext uri="{FF2B5EF4-FFF2-40B4-BE49-F238E27FC236}">
                <a16:creationId xmlns:a16="http://schemas.microsoft.com/office/drawing/2014/main" id="{647BC1C2-1942-5C0F-FB5C-7804D0DF8BBB}"/>
              </a:ext>
            </a:extLst>
          </p:cNvPr>
          <p:cNvPicPr>
            <a:picLocks noChangeAspect="1"/>
          </p:cNvPicPr>
          <p:nvPr/>
        </p:nvPicPr>
        <p:blipFill>
          <a:blip r:embed="rId10"/>
          <a:stretch>
            <a:fillRect/>
          </a:stretch>
        </p:blipFill>
        <p:spPr>
          <a:xfrm>
            <a:off x="5812594" y="4024957"/>
            <a:ext cx="1811155" cy="1811155"/>
          </a:xfrm>
          <a:prstGeom prst="rect">
            <a:avLst/>
          </a:prstGeom>
        </p:spPr>
      </p:pic>
      <p:sp>
        <p:nvSpPr>
          <p:cNvPr id="4" name="&quot;No&quot; Symbol 3">
            <a:extLst>
              <a:ext uri="{FF2B5EF4-FFF2-40B4-BE49-F238E27FC236}">
                <a16:creationId xmlns:a16="http://schemas.microsoft.com/office/drawing/2014/main" id="{7077A30B-BC38-2EB4-F237-4BDB8C960FDD}"/>
              </a:ext>
            </a:extLst>
          </p:cNvPr>
          <p:cNvSpPr/>
          <p:nvPr/>
        </p:nvSpPr>
        <p:spPr>
          <a:xfrm>
            <a:off x="1133856" y="53079"/>
            <a:ext cx="7168896" cy="6664226"/>
          </a:xfrm>
          <a:prstGeom prst="noSmoking">
            <a:avLst>
              <a:gd name="adj" fmla="val 4859"/>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33005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0"/>
                                        </p:tgtEl>
                                      </p:cBhvr>
                                    </p:animEffect>
                                    <p:animScale>
                                      <p:cBhvr>
                                        <p:cTn id="21" dur="250" autoRev="1" fill="hold"/>
                                        <p:tgtEl>
                                          <p:spTgt spid="10"/>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F08073A0-8C6F-E197-5737-C6D114510D07}"/>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7" name="Picture 6">
            <a:extLst>
              <a:ext uri="{FF2B5EF4-FFF2-40B4-BE49-F238E27FC236}">
                <a16:creationId xmlns:a16="http://schemas.microsoft.com/office/drawing/2014/main" id="{7E7F2426-EDA0-7EDE-E427-6C22C9724E4D}"/>
              </a:ext>
            </a:extLst>
          </p:cNvPr>
          <p:cNvPicPr>
            <a:picLocks noChangeAspect="1"/>
          </p:cNvPicPr>
          <p:nvPr/>
        </p:nvPicPr>
        <p:blipFill>
          <a:blip r:embed="rId5"/>
          <a:stretch>
            <a:fillRect/>
          </a:stretch>
        </p:blipFill>
        <p:spPr>
          <a:xfrm>
            <a:off x="1691640" y="-357449"/>
            <a:ext cx="8202168" cy="8202168"/>
          </a:xfrm>
          <a:prstGeom prst="rect">
            <a:avLst/>
          </a:prstGeom>
        </p:spPr>
      </p:pic>
      <p:pic>
        <p:nvPicPr>
          <p:cNvPr id="8" name="Picture 7">
            <a:extLst>
              <a:ext uri="{FF2B5EF4-FFF2-40B4-BE49-F238E27FC236}">
                <a16:creationId xmlns:a16="http://schemas.microsoft.com/office/drawing/2014/main" id="{9731650C-52F1-F1DE-839D-C558B5D2EA22}"/>
              </a:ext>
            </a:extLst>
          </p:cNvPr>
          <p:cNvPicPr>
            <a:picLocks noChangeAspect="1"/>
          </p:cNvPicPr>
          <p:nvPr/>
        </p:nvPicPr>
        <p:blipFill>
          <a:blip r:embed="rId6"/>
          <a:stretch>
            <a:fillRect/>
          </a:stretch>
        </p:blipFill>
        <p:spPr>
          <a:xfrm>
            <a:off x="365760" y="0"/>
            <a:ext cx="3931920" cy="3931920"/>
          </a:xfrm>
          <a:prstGeom prst="rect">
            <a:avLst/>
          </a:prstGeom>
        </p:spPr>
      </p:pic>
    </p:spTree>
    <p:custDataLst>
      <p:tags r:id="rId1"/>
    </p:custDataLst>
    <p:extLst>
      <p:ext uri="{BB962C8B-B14F-4D97-AF65-F5344CB8AC3E}">
        <p14:creationId xmlns:p14="http://schemas.microsoft.com/office/powerpoint/2010/main" val="346881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25" name="Shape 98">
            <a:extLst>
              <a:ext uri="{FF2B5EF4-FFF2-40B4-BE49-F238E27FC236}">
                <a16:creationId xmlns:a16="http://schemas.microsoft.com/office/drawing/2014/main" id="{C4A8CADC-1925-7B05-E922-55E9D383C9FD}"/>
              </a:ext>
            </a:extLst>
          </p:cNvPr>
          <p:cNvSpPr txBox="1">
            <a:spLocks/>
          </p:cNvSpPr>
          <p:nvPr/>
        </p:nvSpPr>
        <p:spPr bwMode="auto">
          <a:xfrm>
            <a:off x="100431" y="3893640"/>
            <a:ext cx="3915153" cy="639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4400" b="1" kern="0" dirty="0">
                <a:solidFill>
                  <a:srgbClr val="3280B6"/>
                </a:solidFill>
                <a:latin typeface="Myriad Pro Light" panose="020B0403030403020204" pitchFamily="34" charset="0"/>
                <a:ea typeface="Signika"/>
                <a:cs typeface="Malayalam MN" pitchFamily="2" charset="0"/>
                <a:sym typeface="Signika"/>
              </a:rPr>
              <a:t>What We </a:t>
            </a:r>
          </a:p>
          <a:p>
            <a:pPr>
              <a:buClr>
                <a:schemeClr val="dk1"/>
              </a:buClr>
              <a:buSzPts val="1100"/>
            </a:pPr>
            <a:r>
              <a:rPr lang="en-CA" sz="4400" b="1" kern="0" dirty="0">
                <a:solidFill>
                  <a:srgbClr val="3280B6"/>
                </a:solidFill>
                <a:latin typeface="Myriad Pro Light" panose="020B0403030403020204" pitchFamily="34" charset="0"/>
                <a:cs typeface="Malayalam MN" pitchFamily="2" charset="0"/>
                <a:sym typeface="Signika"/>
              </a:rPr>
              <a:t>Now Know!</a:t>
            </a:r>
            <a:endParaRPr lang="en-CA" sz="4400" kern="0" dirty="0">
              <a:solidFill>
                <a:srgbClr val="3280B6"/>
              </a:solidFill>
              <a:latin typeface="Myriad Pro Light" panose="020B0403030403020204" pitchFamily="34" charset="0"/>
              <a:cs typeface="Malayalam MN" pitchFamily="2" charset="0"/>
            </a:endParaRPr>
          </a:p>
        </p:txBody>
      </p:sp>
      <p:grpSp>
        <p:nvGrpSpPr>
          <p:cNvPr id="10" name="Google Shape;2030;p39">
            <a:extLst>
              <a:ext uri="{FF2B5EF4-FFF2-40B4-BE49-F238E27FC236}">
                <a16:creationId xmlns:a16="http://schemas.microsoft.com/office/drawing/2014/main" id="{09F6A22C-864E-22BB-1147-148B15D3CD53}"/>
              </a:ext>
            </a:extLst>
          </p:cNvPr>
          <p:cNvGrpSpPr/>
          <p:nvPr/>
        </p:nvGrpSpPr>
        <p:grpSpPr>
          <a:xfrm>
            <a:off x="3709660" y="462840"/>
            <a:ext cx="4727890" cy="1123528"/>
            <a:chOff x="3811200" y="768949"/>
            <a:chExt cx="4727890" cy="1030557"/>
          </a:xfrm>
        </p:grpSpPr>
        <p:sp>
          <p:nvSpPr>
            <p:cNvPr id="11" name="Google Shape;2031;p39">
              <a:extLst>
                <a:ext uri="{FF2B5EF4-FFF2-40B4-BE49-F238E27FC236}">
                  <a16:creationId xmlns:a16="http://schemas.microsoft.com/office/drawing/2014/main" id="{4BEF6273-EF83-F7D9-2ED4-8396EE8B3990}"/>
                </a:ext>
              </a:extLst>
            </p:cNvPr>
            <p:cNvSpPr/>
            <p:nvPr/>
          </p:nvSpPr>
          <p:spPr>
            <a:xfrm>
              <a:off x="4007732" y="768949"/>
              <a:ext cx="4531358" cy="1030557"/>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5" name="Google Shape;2032;p39">
              <a:extLst>
                <a:ext uri="{FF2B5EF4-FFF2-40B4-BE49-F238E27FC236}">
                  <a16:creationId xmlns:a16="http://schemas.microsoft.com/office/drawing/2014/main" id="{3EDB233A-3032-E28C-BA43-A58009EFF419}"/>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1</a:t>
              </a:r>
              <a:endParaRPr sz="2400" dirty="0">
                <a:solidFill>
                  <a:schemeClr val="accent3"/>
                </a:solidFill>
                <a:latin typeface="Myriad Pro Light" panose="020B0403030403020204" pitchFamily="34" charset="0"/>
                <a:cs typeface="Malayalam MN" pitchFamily="2" charset="0"/>
              </a:endParaRPr>
            </a:p>
          </p:txBody>
        </p:sp>
      </p:grpSp>
      <p:sp>
        <p:nvSpPr>
          <p:cNvPr id="2" name="TextBox 1">
            <a:extLst>
              <a:ext uri="{FF2B5EF4-FFF2-40B4-BE49-F238E27FC236}">
                <a16:creationId xmlns:a16="http://schemas.microsoft.com/office/drawing/2014/main" id="{ED97D506-2931-43AB-CD1A-15185FEF9168}"/>
              </a:ext>
            </a:extLst>
          </p:cNvPr>
          <p:cNvSpPr txBox="1"/>
          <p:nvPr/>
        </p:nvSpPr>
        <p:spPr>
          <a:xfrm>
            <a:off x="4515062" y="640155"/>
            <a:ext cx="3573611" cy="707886"/>
          </a:xfrm>
          <a:prstGeom prst="rect">
            <a:avLst/>
          </a:prstGeom>
          <a:noFill/>
        </p:spPr>
        <p:txBody>
          <a:bodyPr wrap="square" rtlCol="0">
            <a:spAutoFit/>
          </a:bodyPr>
          <a:lstStyle/>
          <a:p>
            <a:r>
              <a:rPr lang="en-US" sz="2000" dirty="0">
                <a:solidFill>
                  <a:schemeClr val="accent3"/>
                </a:solidFill>
                <a:latin typeface="Myriad Pro Light" panose="020B0403030403020204" pitchFamily="34" charset="0"/>
                <a:cs typeface="Malayalam MN" pitchFamily="2" charset="0"/>
              </a:rPr>
              <a:t>Identity-based bullying is about power imbalances.</a:t>
            </a:r>
          </a:p>
        </p:txBody>
      </p:sp>
      <p:grpSp>
        <p:nvGrpSpPr>
          <p:cNvPr id="16" name="Google Shape;2030;p39">
            <a:extLst>
              <a:ext uri="{FF2B5EF4-FFF2-40B4-BE49-F238E27FC236}">
                <a16:creationId xmlns:a16="http://schemas.microsoft.com/office/drawing/2014/main" id="{95D68CB7-293B-90F5-5C9C-107AF8C1166A}"/>
              </a:ext>
            </a:extLst>
          </p:cNvPr>
          <p:cNvGrpSpPr/>
          <p:nvPr/>
        </p:nvGrpSpPr>
        <p:grpSpPr>
          <a:xfrm>
            <a:off x="3709660" y="1666746"/>
            <a:ext cx="4727890" cy="1068962"/>
            <a:chOff x="3811200" y="768949"/>
            <a:chExt cx="4727890" cy="980506"/>
          </a:xfrm>
        </p:grpSpPr>
        <p:sp>
          <p:nvSpPr>
            <p:cNvPr id="17" name="Google Shape;2031;p39">
              <a:extLst>
                <a:ext uri="{FF2B5EF4-FFF2-40B4-BE49-F238E27FC236}">
                  <a16:creationId xmlns:a16="http://schemas.microsoft.com/office/drawing/2014/main" id="{E0F85093-2B31-0E0D-B0B8-A75B1C0143F1}"/>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18" name="Google Shape;2032;p39">
              <a:extLst>
                <a:ext uri="{FF2B5EF4-FFF2-40B4-BE49-F238E27FC236}">
                  <a16:creationId xmlns:a16="http://schemas.microsoft.com/office/drawing/2014/main" id="{AD1789FE-4078-F3F6-0AD6-97E297485E2E}"/>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2</a:t>
              </a:r>
              <a:endParaRPr sz="2400" dirty="0">
                <a:solidFill>
                  <a:schemeClr val="accent3"/>
                </a:solidFill>
                <a:latin typeface="Myriad Pro Light" panose="020B0403030403020204" pitchFamily="34" charset="0"/>
                <a:cs typeface="Malayalam MN" pitchFamily="2" charset="0"/>
              </a:endParaRPr>
            </a:p>
          </p:txBody>
        </p:sp>
      </p:grpSp>
      <p:sp>
        <p:nvSpPr>
          <p:cNvPr id="19" name="TextBox 18">
            <a:extLst>
              <a:ext uri="{FF2B5EF4-FFF2-40B4-BE49-F238E27FC236}">
                <a16:creationId xmlns:a16="http://schemas.microsoft.com/office/drawing/2014/main" id="{FC34E50D-8939-594E-295A-9885990A26FE}"/>
              </a:ext>
            </a:extLst>
          </p:cNvPr>
          <p:cNvSpPr txBox="1"/>
          <p:nvPr/>
        </p:nvSpPr>
        <p:spPr>
          <a:xfrm>
            <a:off x="4515063" y="1823950"/>
            <a:ext cx="3573611" cy="707886"/>
          </a:xfrm>
          <a:prstGeom prst="rect">
            <a:avLst/>
          </a:prstGeom>
          <a:noFill/>
        </p:spPr>
        <p:txBody>
          <a:bodyPr wrap="square" rtlCol="0">
            <a:spAutoFit/>
          </a:bodyPr>
          <a:lstStyle/>
          <a:p>
            <a:r>
              <a:rPr lang="en-US" sz="2000" dirty="0">
                <a:solidFill>
                  <a:schemeClr val="accent3"/>
                </a:solidFill>
                <a:latin typeface="Myriad Pro Light" panose="020B0403030403020204" pitchFamily="34" charset="0"/>
                <a:cs typeface="Malayalam MN" pitchFamily="2" charset="0"/>
              </a:rPr>
              <a:t>These power imbalances reflect larger societal issues.</a:t>
            </a:r>
          </a:p>
        </p:txBody>
      </p:sp>
      <p:grpSp>
        <p:nvGrpSpPr>
          <p:cNvPr id="20" name="Google Shape;2030;p39">
            <a:extLst>
              <a:ext uri="{FF2B5EF4-FFF2-40B4-BE49-F238E27FC236}">
                <a16:creationId xmlns:a16="http://schemas.microsoft.com/office/drawing/2014/main" id="{AB523CEA-7024-C298-C6BE-23E8E4996383}"/>
              </a:ext>
            </a:extLst>
          </p:cNvPr>
          <p:cNvGrpSpPr/>
          <p:nvPr/>
        </p:nvGrpSpPr>
        <p:grpSpPr>
          <a:xfrm>
            <a:off x="3719777" y="2862271"/>
            <a:ext cx="4727890" cy="1068962"/>
            <a:chOff x="3811200" y="768949"/>
            <a:chExt cx="4727890" cy="980506"/>
          </a:xfrm>
        </p:grpSpPr>
        <p:sp>
          <p:nvSpPr>
            <p:cNvPr id="21" name="Google Shape;2031;p39">
              <a:extLst>
                <a:ext uri="{FF2B5EF4-FFF2-40B4-BE49-F238E27FC236}">
                  <a16:creationId xmlns:a16="http://schemas.microsoft.com/office/drawing/2014/main" id="{E6A76E3C-EBD5-AAAC-3E41-A0ADD1389040}"/>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22" name="Google Shape;2032;p39">
              <a:extLst>
                <a:ext uri="{FF2B5EF4-FFF2-40B4-BE49-F238E27FC236}">
                  <a16:creationId xmlns:a16="http://schemas.microsoft.com/office/drawing/2014/main" id="{8445DF10-0722-9833-FD41-988718CDC192}"/>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3</a:t>
              </a:r>
              <a:endParaRPr sz="2400" dirty="0">
                <a:solidFill>
                  <a:schemeClr val="accent3"/>
                </a:solidFill>
                <a:latin typeface="Myriad Pro Light" panose="020B0403030403020204" pitchFamily="34" charset="0"/>
                <a:cs typeface="Malayalam MN" pitchFamily="2" charset="0"/>
              </a:endParaRPr>
            </a:p>
          </p:txBody>
        </p:sp>
      </p:grpSp>
      <p:grpSp>
        <p:nvGrpSpPr>
          <p:cNvPr id="24" name="Google Shape;2030;p39">
            <a:extLst>
              <a:ext uri="{FF2B5EF4-FFF2-40B4-BE49-F238E27FC236}">
                <a16:creationId xmlns:a16="http://schemas.microsoft.com/office/drawing/2014/main" id="{6FEBD13C-5F04-B01E-BA2E-088B0E1F0101}"/>
              </a:ext>
            </a:extLst>
          </p:cNvPr>
          <p:cNvGrpSpPr/>
          <p:nvPr/>
        </p:nvGrpSpPr>
        <p:grpSpPr>
          <a:xfrm>
            <a:off x="3745116" y="4073088"/>
            <a:ext cx="4727890" cy="1068962"/>
            <a:chOff x="3811200" y="768949"/>
            <a:chExt cx="4727890" cy="980506"/>
          </a:xfrm>
        </p:grpSpPr>
        <p:sp>
          <p:nvSpPr>
            <p:cNvPr id="26" name="Google Shape;2031;p39">
              <a:extLst>
                <a:ext uri="{FF2B5EF4-FFF2-40B4-BE49-F238E27FC236}">
                  <a16:creationId xmlns:a16="http://schemas.microsoft.com/office/drawing/2014/main" id="{A2B43543-3329-D957-84FA-2EADB3516137}"/>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27" name="Google Shape;2032;p39">
              <a:extLst>
                <a:ext uri="{FF2B5EF4-FFF2-40B4-BE49-F238E27FC236}">
                  <a16:creationId xmlns:a16="http://schemas.microsoft.com/office/drawing/2014/main" id="{78EC39F4-3E86-BBC6-0392-0D622CA85F1C}"/>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ea typeface="Fira Sans"/>
                  <a:cs typeface="Malayalam MN" pitchFamily="2" charset="0"/>
                  <a:sym typeface="Fira Sans"/>
                </a:rPr>
                <a:t>4</a:t>
              </a:r>
              <a:endParaRPr sz="2400" dirty="0">
                <a:solidFill>
                  <a:schemeClr val="accent3"/>
                </a:solidFill>
                <a:latin typeface="Myriad Pro Light" panose="020B0403030403020204" pitchFamily="34" charset="0"/>
                <a:cs typeface="Malayalam MN" pitchFamily="2" charset="0"/>
              </a:endParaRPr>
            </a:p>
          </p:txBody>
        </p:sp>
      </p:grpSp>
      <p:sp>
        <p:nvSpPr>
          <p:cNvPr id="28" name="TextBox 27">
            <a:extLst>
              <a:ext uri="{FF2B5EF4-FFF2-40B4-BE49-F238E27FC236}">
                <a16:creationId xmlns:a16="http://schemas.microsoft.com/office/drawing/2014/main" id="{D4C86120-4F98-94EB-6337-A3264355F95C}"/>
              </a:ext>
            </a:extLst>
          </p:cNvPr>
          <p:cNvSpPr txBox="1"/>
          <p:nvPr/>
        </p:nvSpPr>
        <p:spPr>
          <a:xfrm>
            <a:off x="4432749" y="2949742"/>
            <a:ext cx="4159599" cy="923330"/>
          </a:xfrm>
          <a:prstGeom prst="rect">
            <a:avLst/>
          </a:prstGeom>
          <a:noFill/>
        </p:spPr>
        <p:txBody>
          <a:bodyPr wrap="square" rtlCol="0">
            <a:spAutoFit/>
          </a:bodyPr>
          <a:lstStyle/>
          <a:p>
            <a:r>
              <a:rPr lang="en-US" dirty="0">
                <a:solidFill>
                  <a:schemeClr val="accent3"/>
                </a:solidFill>
                <a:latin typeface="Myriad Pro Light" panose="020B0403030403020204" pitchFamily="34" charset="0"/>
                <a:cs typeface="Malayalam MN" pitchFamily="2" charset="0"/>
              </a:rPr>
              <a:t>Everyone has a right to be treated well </a:t>
            </a:r>
            <a:br>
              <a:rPr lang="en-US" dirty="0">
                <a:solidFill>
                  <a:schemeClr val="accent3"/>
                </a:solidFill>
                <a:latin typeface="Myriad Pro Light" panose="020B0403030403020204" pitchFamily="34" charset="0"/>
                <a:cs typeface="Malayalam MN" pitchFamily="2" charset="0"/>
              </a:rPr>
            </a:br>
            <a:r>
              <a:rPr lang="en-US" dirty="0">
                <a:solidFill>
                  <a:schemeClr val="accent3"/>
                </a:solidFill>
                <a:latin typeface="Myriad Pro Light" panose="020B0403030403020204" pitchFamily="34" charset="0"/>
                <a:cs typeface="Malayalam MN" pitchFamily="2" charset="0"/>
              </a:rPr>
              <a:t>and no one should experience identity-based bullying</a:t>
            </a:r>
          </a:p>
        </p:txBody>
      </p:sp>
      <p:sp>
        <p:nvSpPr>
          <p:cNvPr id="3" name="TextBox 2">
            <a:extLst>
              <a:ext uri="{FF2B5EF4-FFF2-40B4-BE49-F238E27FC236}">
                <a16:creationId xmlns:a16="http://schemas.microsoft.com/office/drawing/2014/main" id="{8C2AEB1D-3A2F-EF71-715C-3E6CFBC058DD}"/>
              </a:ext>
            </a:extLst>
          </p:cNvPr>
          <p:cNvSpPr txBox="1"/>
          <p:nvPr/>
        </p:nvSpPr>
        <p:spPr>
          <a:xfrm>
            <a:off x="4551639" y="4294713"/>
            <a:ext cx="3791075" cy="646331"/>
          </a:xfrm>
          <a:prstGeom prst="rect">
            <a:avLst/>
          </a:prstGeom>
          <a:noFill/>
        </p:spPr>
        <p:txBody>
          <a:bodyPr wrap="square" rtlCol="0">
            <a:spAutoFit/>
          </a:bodyPr>
          <a:lstStyle/>
          <a:p>
            <a:r>
              <a:rPr lang="en-US" dirty="0">
                <a:solidFill>
                  <a:schemeClr val="accent3"/>
                </a:solidFill>
                <a:latin typeface="Myriad Pro Light" panose="020B0403030403020204" pitchFamily="34" charset="0"/>
                <a:cs typeface="Malayalam MN" pitchFamily="2" charset="0"/>
              </a:rPr>
              <a:t>Start by identifying who is treated differently based on identity </a:t>
            </a:r>
          </a:p>
        </p:txBody>
      </p:sp>
      <p:grpSp>
        <p:nvGrpSpPr>
          <p:cNvPr id="4" name="Google Shape;2030;p39">
            <a:extLst>
              <a:ext uri="{FF2B5EF4-FFF2-40B4-BE49-F238E27FC236}">
                <a16:creationId xmlns:a16="http://schemas.microsoft.com/office/drawing/2014/main" id="{2FE53A8A-BCA5-8723-3CF8-6FEE44985A82}"/>
              </a:ext>
            </a:extLst>
          </p:cNvPr>
          <p:cNvGrpSpPr/>
          <p:nvPr/>
        </p:nvGrpSpPr>
        <p:grpSpPr>
          <a:xfrm>
            <a:off x="3754264" y="5283905"/>
            <a:ext cx="4727890" cy="1068962"/>
            <a:chOff x="3811200" y="768949"/>
            <a:chExt cx="4727890" cy="980506"/>
          </a:xfrm>
        </p:grpSpPr>
        <p:sp>
          <p:nvSpPr>
            <p:cNvPr id="5" name="Google Shape;2031;p39">
              <a:extLst>
                <a:ext uri="{FF2B5EF4-FFF2-40B4-BE49-F238E27FC236}">
                  <a16:creationId xmlns:a16="http://schemas.microsoft.com/office/drawing/2014/main" id="{C1AC2FB2-7F1C-8B67-83F5-9EDA08CA2FC5}"/>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6" name="Google Shape;2032;p39">
              <a:extLst>
                <a:ext uri="{FF2B5EF4-FFF2-40B4-BE49-F238E27FC236}">
                  <a16:creationId xmlns:a16="http://schemas.microsoft.com/office/drawing/2014/main" id="{5704D85F-A69F-A6C3-31A1-737CC5280A4F}"/>
                </a:ext>
              </a:extLst>
            </p:cNvPr>
            <p:cNvSpPr/>
            <p:nvPr/>
          </p:nvSpPr>
          <p:spPr>
            <a:xfrm>
              <a:off x="3811200" y="899066"/>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3"/>
                  </a:solidFill>
                  <a:latin typeface="Myriad Pro Light" panose="020B0403030403020204" pitchFamily="34" charset="0"/>
                  <a:cs typeface="Malayalam MN" pitchFamily="2" charset="0"/>
                  <a:sym typeface="Fira Sans"/>
                </a:rPr>
                <a:t>5</a:t>
              </a:r>
              <a:endParaRPr sz="2400" dirty="0">
                <a:solidFill>
                  <a:schemeClr val="accent3"/>
                </a:solidFill>
                <a:latin typeface="Myriad Pro Light" panose="020B0403030403020204" pitchFamily="34" charset="0"/>
                <a:cs typeface="Malayalam MN" pitchFamily="2" charset="0"/>
              </a:endParaRPr>
            </a:p>
          </p:txBody>
        </p:sp>
      </p:grpSp>
      <p:sp>
        <p:nvSpPr>
          <p:cNvPr id="7" name="TextBox 6">
            <a:extLst>
              <a:ext uri="{FF2B5EF4-FFF2-40B4-BE49-F238E27FC236}">
                <a16:creationId xmlns:a16="http://schemas.microsoft.com/office/drawing/2014/main" id="{4046BA96-68AD-3248-0E67-18635E99455D}"/>
              </a:ext>
            </a:extLst>
          </p:cNvPr>
          <p:cNvSpPr txBox="1"/>
          <p:nvPr/>
        </p:nvSpPr>
        <p:spPr>
          <a:xfrm>
            <a:off x="4591013" y="5498912"/>
            <a:ext cx="3791075" cy="646331"/>
          </a:xfrm>
          <a:prstGeom prst="rect">
            <a:avLst/>
          </a:prstGeom>
          <a:noFill/>
        </p:spPr>
        <p:txBody>
          <a:bodyPr wrap="square" rtlCol="0">
            <a:spAutoFit/>
          </a:bodyPr>
          <a:lstStyle/>
          <a:p>
            <a:r>
              <a:rPr lang="en-US" dirty="0">
                <a:solidFill>
                  <a:schemeClr val="accent3"/>
                </a:solidFill>
                <a:latin typeface="Myriad Pro Light" panose="020B0403030403020204" pitchFamily="34" charset="0"/>
                <a:cs typeface="Malayalam MN" pitchFamily="2" charset="0"/>
              </a:rPr>
              <a:t>Right power imbalances so everyone is treated with respect</a:t>
            </a:r>
          </a:p>
        </p:txBody>
      </p:sp>
      <p:pic>
        <p:nvPicPr>
          <p:cNvPr id="8" name="Picture 7" descr="Logo, company name&#10;&#10;Description automatically generated">
            <a:extLst>
              <a:ext uri="{FF2B5EF4-FFF2-40B4-BE49-F238E27FC236}">
                <a16:creationId xmlns:a16="http://schemas.microsoft.com/office/drawing/2014/main" id="{B913D8FD-4C57-866A-B056-0876CAC304A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9" name="Picture 8">
            <a:extLst>
              <a:ext uri="{FF2B5EF4-FFF2-40B4-BE49-F238E27FC236}">
                <a16:creationId xmlns:a16="http://schemas.microsoft.com/office/drawing/2014/main" id="{1BD7E3EA-7B61-5E3B-ED06-B49523C8432F}"/>
              </a:ext>
            </a:extLst>
          </p:cNvPr>
          <p:cNvPicPr>
            <a:picLocks noChangeAspect="1"/>
          </p:cNvPicPr>
          <p:nvPr/>
        </p:nvPicPr>
        <p:blipFill>
          <a:blip r:embed="rId5"/>
          <a:stretch>
            <a:fillRect/>
          </a:stretch>
        </p:blipFill>
        <p:spPr>
          <a:xfrm>
            <a:off x="407925" y="576147"/>
            <a:ext cx="3449596" cy="3449596"/>
          </a:xfrm>
          <a:prstGeom prst="rect">
            <a:avLst/>
          </a:prstGeom>
        </p:spPr>
      </p:pic>
    </p:spTree>
    <p:custDataLst>
      <p:tags r:id="rId1"/>
    </p:custDataLst>
    <p:extLst>
      <p:ext uri="{BB962C8B-B14F-4D97-AF65-F5344CB8AC3E}">
        <p14:creationId xmlns:p14="http://schemas.microsoft.com/office/powerpoint/2010/main" val="389784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8" grpId="0"/>
      <p:bldP spid="3"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1809C6-88DB-4F47-927F-FD6917F4DFBA}"/>
              </a:ext>
            </a:extLst>
          </p:cNvPr>
          <p:cNvSpPr txBox="1"/>
          <p:nvPr/>
        </p:nvSpPr>
        <p:spPr bwMode="auto">
          <a:xfrm>
            <a:off x="470388" y="93784"/>
            <a:ext cx="8203223" cy="2051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rmAutofit/>
          </a:bodyPr>
          <a:lstStyle/>
          <a:p>
            <a:pPr algn="ctr" fontAlgn="base">
              <a:lnSpc>
                <a:spcPct val="90000"/>
              </a:lnSpc>
              <a:spcBef>
                <a:spcPct val="0"/>
              </a:spcBef>
              <a:spcAft>
                <a:spcPts val="600"/>
              </a:spcAft>
            </a:pPr>
            <a:r>
              <a:rPr lang="en-US" sz="2400" dirty="0">
                <a:solidFill>
                  <a:srgbClr val="006699"/>
                </a:solidFill>
                <a:effectLst/>
                <a:latin typeface="+mj-lt"/>
                <a:ea typeface="+mj-ea"/>
                <a:cs typeface="+mj-cs"/>
              </a:rPr>
              <a:t>Thank you to partners and collaborators!</a:t>
            </a:r>
          </a:p>
          <a:p>
            <a:pPr algn="ctr" fontAlgn="base">
              <a:lnSpc>
                <a:spcPct val="90000"/>
              </a:lnSpc>
              <a:spcBef>
                <a:spcPct val="0"/>
              </a:spcBef>
              <a:spcAft>
                <a:spcPts val="600"/>
              </a:spcAft>
            </a:pPr>
            <a:endParaRPr lang="en-US" sz="2400" dirty="0">
              <a:solidFill>
                <a:srgbClr val="006699"/>
              </a:solidFill>
              <a:latin typeface="+mj-lt"/>
              <a:ea typeface="+mj-ea"/>
              <a:cs typeface="+mj-cs"/>
            </a:endParaRPr>
          </a:p>
          <a:p>
            <a:pPr algn="ctr" fontAlgn="base">
              <a:lnSpc>
                <a:spcPct val="90000"/>
              </a:lnSpc>
              <a:spcBef>
                <a:spcPct val="0"/>
              </a:spcBef>
              <a:spcAft>
                <a:spcPts val="600"/>
              </a:spcAft>
            </a:pPr>
            <a:r>
              <a:rPr lang="en-US" sz="2400" dirty="0">
                <a:solidFill>
                  <a:srgbClr val="006699"/>
                </a:solidFill>
                <a:effectLst/>
                <a:latin typeface="+mj-lt"/>
                <a:ea typeface="+mj-ea"/>
                <a:cs typeface="+mj-cs"/>
              </a:rPr>
              <a:t>Financial contribution from Ontario Ministry of Education </a:t>
            </a:r>
            <a:endParaRPr lang="en-US" sz="2400" dirty="0">
              <a:solidFill>
                <a:srgbClr val="006699"/>
              </a:solidFill>
              <a:latin typeface="+mj-lt"/>
              <a:ea typeface="+mj-ea"/>
              <a:cs typeface="+mj-cs"/>
            </a:endParaRPr>
          </a:p>
        </p:txBody>
      </p:sp>
      <p:pic>
        <p:nvPicPr>
          <p:cNvPr id="3" name="Picture 2" descr="Logo, company name&#10;&#10;Description automatically generated">
            <a:extLst>
              <a:ext uri="{FF2B5EF4-FFF2-40B4-BE49-F238E27FC236}">
                <a16:creationId xmlns:a16="http://schemas.microsoft.com/office/drawing/2014/main" id="{E02BAA6B-F006-4CE0-9CCF-9EC2471AC6A4}"/>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1655150" y="1951892"/>
            <a:ext cx="5833700" cy="4114800"/>
          </a:xfrm>
          <a:prstGeom prst="rect">
            <a:avLst/>
          </a:prstGeom>
          <a:noFill/>
        </p:spPr>
      </p:pic>
    </p:spTree>
    <p:extLst>
      <p:ext uri="{BB962C8B-B14F-4D97-AF65-F5344CB8AC3E}">
        <p14:creationId xmlns:p14="http://schemas.microsoft.com/office/powerpoint/2010/main" val="413296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Google Shape;8026;p60">
            <a:extLst>
              <a:ext uri="{FF2B5EF4-FFF2-40B4-BE49-F238E27FC236}">
                <a16:creationId xmlns:a16="http://schemas.microsoft.com/office/drawing/2014/main" id="{165ECD41-EE11-6B7B-F09E-0B312A47FEF8}"/>
              </a:ext>
            </a:extLst>
          </p:cNvPr>
          <p:cNvSpPr/>
          <p:nvPr/>
        </p:nvSpPr>
        <p:spPr>
          <a:xfrm>
            <a:off x="809469" y="283624"/>
            <a:ext cx="7868388" cy="1073322"/>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thickThin">
            <a:solidFill>
              <a:schemeClr val="tx2"/>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245527 w 3358796"/>
                      <a:gd name="connsiteY0" fmla="*/ 0 h 2970013"/>
                      <a:gd name="connsiteX1" fmla="*/ 671 w 3358796"/>
                      <a:gd name="connsiteY1" fmla="*/ 189189 h 2970013"/>
                      <a:gd name="connsiteX2" fmla="*/ 671 w 3358796"/>
                      <a:gd name="connsiteY2" fmla="*/ 2514116 h 2970013"/>
                      <a:gd name="connsiteX3" fmla="*/ 245527 w 3358796"/>
                      <a:gd name="connsiteY3" fmla="*/ 2703305 h 2970013"/>
                      <a:gd name="connsiteX4" fmla="*/ 1452007 w 3358796"/>
                      <a:gd name="connsiteY4" fmla="*/ 2703305 h 2970013"/>
                      <a:gd name="connsiteX5" fmla="*/ 1679062 w 3358796"/>
                      <a:gd name="connsiteY5" fmla="*/ 2969418 h 2970013"/>
                      <a:gd name="connsiteX6" fmla="*/ 1897719 w 3358796"/>
                      <a:gd name="connsiteY6" fmla="*/ 2703305 h 2970013"/>
                      <a:gd name="connsiteX7" fmla="*/ 3113268 w 3358796"/>
                      <a:gd name="connsiteY7" fmla="*/ 2703305 h 2970013"/>
                      <a:gd name="connsiteX8" fmla="*/ 3127374 w 3358796"/>
                      <a:gd name="connsiteY8" fmla="*/ 2703899 h 2970013"/>
                      <a:gd name="connsiteX9" fmla="*/ 3358124 w 3358796"/>
                      <a:gd name="connsiteY9" fmla="*/ 2514116 h 2970013"/>
                      <a:gd name="connsiteX10" fmla="*/ 3358124 w 3358796"/>
                      <a:gd name="connsiteY10" fmla="*/ 189189 h 2970013"/>
                      <a:gd name="connsiteX11" fmla="*/ 3113268 w 3358796"/>
                      <a:gd name="connsiteY11" fmla="*/ 0 h 2970013"/>
                      <a:gd name="connsiteX12" fmla="*/ 245527 w 3358796"/>
                      <a:gd name="connsiteY12" fmla="*/ 0 h 297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796" h="2970013" extrusionOk="0">
                        <a:moveTo>
                          <a:pt x="245527" y="0"/>
                        </a:moveTo>
                        <a:cubicBezTo>
                          <a:pt x="90834" y="-8818"/>
                          <a:pt x="-9648" y="87924"/>
                          <a:pt x="671" y="189189"/>
                        </a:cubicBezTo>
                        <a:cubicBezTo>
                          <a:pt x="-132211" y="1066038"/>
                          <a:pt x="85622" y="2182232"/>
                          <a:pt x="671" y="2514116"/>
                        </a:cubicBezTo>
                        <a:cubicBezTo>
                          <a:pt x="-10578" y="2630240"/>
                          <a:pt x="102722" y="2716615"/>
                          <a:pt x="245527" y="2703305"/>
                        </a:cubicBezTo>
                        <a:cubicBezTo>
                          <a:pt x="817594" y="2643381"/>
                          <a:pt x="1115239" y="2638663"/>
                          <a:pt x="1452007" y="2703305"/>
                        </a:cubicBezTo>
                        <a:cubicBezTo>
                          <a:pt x="1457843" y="2749957"/>
                          <a:pt x="1573311" y="2873357"/>
                          <a:pt x="1679062" y="2969418"/>
                        </a:cubicBezTo>
                        <a:cubicBezTo>
                          <a:pt x="1757464" y="2879649"/>
                          <a:pt x="1789168" y="2816454"/>
                          <a:pt x="1897719" y="2703305"/>
                        </a:cubicBezTo>
                        <a:cubicBezTo>
                          <a:pt x="2214966" y="2676337"/>
                          <a:pt x="2598141" y="2720945"/>
                          <a:pt x="3113268" y="2703305"/>
                        </a:cubicBezTo>
                        <a:cubicBezTo>
                          <a:pt x="3118555" y="2704039"/>
                          <a:pt x="3122984" y="2704055"/>
                          <a:pt x="3127374" y="2703899"/>
                        </a:cubicBezTo>
                        <a:cubicBezTo>
                          <a:pt x="3233274" y="2700818"/>
                          <a:pt x="3370818" y="2626369"/>
                          <a:pt x="3358124" y="2514116"/>
                        </a:cubicBezTo>
                        <a:cubicBezTo>
                          <a:pt x="3489078" y="1728641"/>
                          <a:pt x="3401698" y="1072979"/>
                          <a:pt x="3358124" y="189189"/>
                        </a:cubicBezTo>
                        <a:cubicBezTo>
                          <a:pt x="3363940" y="93010"/>
                          <a:pt x="3250707" y="7486"/>
                          <a:pt x="3113268" y="0"/>
                        </a:cubicBezTo>
                        <a:cubicBezTo>
                          <a:pt x="2596169" y="-150439"/>
                          <a:pt x="1013063" y="85879"/>
                          <a:pt x="245527"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1EB0BA98-E895-D7C9-DD1A-626C5241A87F}"/>
              </a:ext>
            </a:extLst>
          </p:cNvPr>
          <p:cNvSpPr txBox="1"/>
          <p:nvPr/>
        </p:nvSpPr>
        <p:spPr>
          <a:xfrm>
            <a:off x="1425604" y="344190"/>
            <a:ext cx="6768299" cy="830997"/>
          </a:xfrm>
          <a:prstGeom prst="rect">
            <a:avLst/>
          </a:prstGeom>
          <a:noFill/>
        </p:spPr>
        <p:txBody>
          <a:bodyPr wrap="square" rtlCol="0">
            <a:spAutoFit/>
          </a:bodyPr>
          <a:lstStyle/>
          <a:p>
            <a:pPr algn="ctr"/>
            <a:r>
              <a:rPr lang="en-US" sz="4800" b="1" dirty="0">
                <a:solidFill>
                  <a:srgbClr val="3280B6"/>
                </a:solidFill>
                <a:latin typeface="Myriad Pro Light" panose="020B0403030403020204" pitchFamily="34" charset="0"/>
                <a:cs typeface="Malayalam MN" pitchFamily="2" charset="0"/>
              </a:rPr>
              <a:t>What is Bullying?</a:t>
            </a:r>
          </a:p>
        </p:txBody>
      </p:sp>
      <p:grpSp>
        <p:nvGrpSpPr>
          <p:cNvPr id="43" name="Google Shape;2030;p39">
            <a:extLst>
              <a:ext uri="{FF2B5EF4-FFF2-40B4-BE49-F238E27FC236}">
                <a16:creationId xmlns:a16="http://schemas.microsoft.com/office/drawing/2014/main" id="{DA5E2704-EF04-C603-76FD-CB875FB4F120}"/>
              </a:ext>
            </a:extLst>
          </p:cNvPr>
          <p:cNvGrpSpPr/>
          <p:nvPr/>
        </p:nvGrpSpPr>
        <p:grpSpPr>
          <a:xfrm>
            <a:off x="489241" y="3248184"/>
            <a:ext cx="4796852" cy="822327"/>
            <a:chOff x="3910188" y="761827"/>
            <a:chExt cx="4628902" cy="754280"/>
          </a:xfrm>
        </p:grpSpPr>
        <p:sp>
          <p:nvSpPr>
            <p:cNvPr id="44" name="Google Shape;2031;p39">
              <a:extLst>
                <a:ext uri="{FF2B5EF4-FFF2-40B4-BE49-F238E27FC236}">
                  <a16:creationId xmlns:a16="http://schemas.microsoft.com/office/drawing/2014/main" id="{8B2B21AE-B6F8-4473-01DA-AAE26C7D931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5" name="Google Shape;2032;p39">
              <a:extLst>
                <a:ext uri="{FF2B5EF4-FFF2-40B4-BE49-F238E27FC236}">
                  <a16:creationId xmlns:a16="http://schemas.microsoft.com/office/drawing/2014/main" id="{E1F943FB-2D09-B6DE-8E24-123C932DBEBE}"/>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grpSp>
        <p:nvGrpSpPr>
          <p:cNvPr id="47" name="Google Shape;2030;p39">
            <a:extLst>
              <a:ext uri="{FF2B5EF4-FFF2-40B4-BE49-F238E27FC236}">
                <a16:creationId xmlns:a16="http://schemas.microsoft.com/office/drawing/2014/main" id="{E1201F88-4AB7-0EA5-A569-CCAE230968C0}"/>
              </a:ext>
            </a:extLst>
          </p:cNvPr>
          <p:cNvGrpSpPr/>
          <p:nvPr/>
        </p:nvGrpSpPr>
        <p:grpSpPr>
          <a:xfrm>
            <a:off x="489241" y="4278249"/>
            <a:ext cx="4796852" cy="822327"/>
            <a:chOff x="3910188" y="761827"/>
            <a:chExt cx="4628902" cy="754280"/>
          </a:xfrm>
        </p:grpSpPr>
        <p:sp>
          <p:nvSpPr>
            <p:cNvPr id="48" name="Google Shape;2031;p39">
              <a:extLst>
                <a:ext uri="{FF2B5EF4-FFF2-40B4-BE49-F238E27FC236}">
                  <a16:creationId xmlns:a16="http://schemas.microsoft.com/office/drawing/2014/main" id="{C13CA201-29B4-C685-4B03-28B9DABC49D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49" name="Google Shape;2032;p39">
              <a:extLst>
                <a:ext uri="{FF2B5EF4-FFF2-40B4-BE49-F238E27FC236}">
                  <a16:creationId xmlns:a16="http://schemas.microsoft.com/office/drawing/2014/main" id="{E7531FBE-4A15-0BC2-FC6D-2A7A2063CD5F}"/>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50" name="TextBox 49">
            <a:extLst>
              <a:ext uri="{FF2B5EF4-FFF2-40B4-BE49-F238E27FC236}">
                <a16:creationId xmlns:a16="http://schemas.microsoft.com/office/drawing/2014/main" id="{658A229C-DBF0-5229-B843-684563BF571C}"/>
              </a:ext>
            </a:extLst>
          </p:cNvPr>
          <p:cNvSpPr txBox="1"/>
          <p:nvPr/>
        </p:nvSpPr>
        <p:spPr>
          <a:xfrm>
            <a:off x="1378727" y="4286014"/>
            <a:ext cx="3364151" cy="830997"/>
          </a:xfrm>
          <a:prstGeom prst="rect">
            <a:avLst/>
          </a:prstGeom>
          <a:noFill/>
        </p:spPr>
        <p:txBody>
          <a:bodyPr wrap="square" rtlCol="0">
            <a:spAutoFit/>
          </a:bodyPr>
          <a:lstStyle/>
          <a:p>
            <a:r>
              <a:rPr lang="en-US" sz="2400" dirty="0">
                <a:solidFill>
                  <a:schemeClr val="accent3"/>
                </a:solidFill>
                <a:latin typeface="Myriad Pro Light" panose="020B0403030403020204" pitchFamily="34" charset="0"/>
                <a:cs typeface="Malayalam MN" pitchFamily="2" charset="0"/>
              </a:rPr>
              <a:t>Repeatedly aggressive with intent to harm </a:t>
            </a:r>
          </a:p>
        </p:txBody>
      </p:sp>
      <p:sp>
        <p:nvSpPr>
          <p:cNvPr id="4" name="TextBox 3">
            <a:extLst>
              <a:ext uri="{FF2B5EF4-FFF2-40B4-BE49-F238E27FC236}">
                <a16:creationId xmlns:a16="http://schemas.microsoft.com/office/drawing/2014/main" id="{89621A39-3F33-D6C6-7E1F-9C9E48B6601F}"/>
              </a:ext>
            </a:extLst>
          </p:cNvPr>
          <p:cNvSpPr txBox="1"/>
          <p:nvPr/>
        </p:nvSpPr>
        <p:spPr>
          <a:xfrm>
            <a:off x="1382047" y="3432397"/>
            <a:ext cx="3703272" cy="461665"/>
          </a:xfrm>
          <a:prstGeom prst="rect">
            <a:avLst/>
          </a:prstGeom>
          <a:noFill/>
        </p:spPr>
        <p:txBody>
          <a:bodyPr wrap="square" rtlCol="0">
            <a:spAutoFit/>
          </a:bodyPr>
          <a:lstStyle/>
          <a:p>
            <a:r>
              <a:rPr lang="en-US" sz="2400" dirty="0">
                <a:solidFill>
                  <a:schemeClr val="accent3"/>
                </a:solidFill>
                <a:latin typeface="Myriad Pro Light" panose="020B0403030403020204" pitchFamily="34" charset="0"/>
                <a:cs typeface="Malayalam MN" pitchFamily="2" charset="0"/>
              </a:rPr>
              <a:t>Power imbalance</a:t>
            </a:r>
          </a:p>
        </p:txBody>
      </p:sp>
      <p:grpSp>
        <p:nvGrpSpPr>
          <p:cNvPr id="5" name="Google Shape;2030;p39">
            <a:extLst>
              <a:ext uri="{FF2B5EF4-FFF2-40B4-BE49-F238E27FC236}">
                <a16:creationId xmlns:a16="http://schemas.microsoft.com/office/drawing/2014/main" id="{55951E1E-994D-4B27-51D9-95F87402410A}"/>
              </a:ext>
            </a:extLst>
          </p:cNvPr>
          <p:cNvGrpSpPr/>
          <p:nvPr/>
        </p:nvGrpSpPr>
        <p:grpSpPr>
          <a:xfrm>
            <a:off x="489241" y="2250367"/>
            <a:ext cx="4796852" cy="822327"/>
            <a:chOff x="3910188" y="761827"/>
            <a:chExt cx="4628902" cy="754280"/>
          </a:xfrm>
        </p:grpSpPr>
        <p:sp>
          <p:nvSpPr>
            <p:cNvPr id="6" name="Google Shape;2031;p39">
              <a:extLst>
                <a:ext uri="{FF2B5EF4-FFF2-40B4-BE49-F238E27FC236}">
                  <a16:creationId xmlns:a16="http://schemas.microsoft.com/office/drawing/2014/main" id="{3A6087ED-1A35-4772-3F16-6D0FEF5B0966}"/>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t> </a:t>
              </a:r>
              <a:endParaRPr dirty="0"/>
            </a:p>
          </p:txBody>
        </p:sp>
        <p:sp>
          <p:nvSpPr>
            <p:cNvPr id="7" name="Google Shape;2032;p39">
              <a:extLst>
                <a:ext uri="{FF2B5EF4-FFF2-40B4-BE49-F238E27FC236}">
                  <a16:creationId xmlns:a16="http://schemas.microsoft.com/office/drawing/2014/main" id="{C0D15585-BF61-B569-2ACF-8E4790AD5449}"/>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8" name="TextBox 7">
            <a:extLst>
              <a:ext uri="{FF2B5EF4-FFF2-40B4-BE49-F238E27FC236}">
                <a16:creationId xmlns:a16="http://schemas.microsoft.com/office/drawing/2014/main" id="{D6CFA5E8-5181-EAD3-4F41-295050428A10}"/>
              </a:ext>
            </a:extLst>
          </p:cNvPr>
          <p:cNvSpPr txBox="1"/>
          <p:nvPr/>
        </p:nvSpPr>
        <p:spPr>
          <a:xfrm>
            <a:off x="1382047" y="2443305"/>
            <a:ext cx="3703272" cy="461665"/>
          </a:xfrm>
          <a:prstGeom prst="rect">
            <a:avLst/>
          </a:prstGeom>
          <a:noFill/>
        </p:spPr>
        <p:txBody>
          <a:bodyPr wrap="square" rtlCol="0">
            <a:spAutoFit/>
          </a:bodyPr>
          <a:lstStyle/>
          <a:p>
            <a:r>
              <a:rPr lang="en-US" sz="2400" dirty="0">
                <a:solidFill>
                  <a:schemeClr val="accent3"/>
                </a:solidFill>
                <a:latin typeface="Myriad Pro Light" panose="020B0403030403020204" pitchFamily="34" charset="0"/>
                <a:cs typeface="Malayalam MN" pitchFamily="2" charset="0"/>
              </a:rPr>
              <a:t>Destructive relationship</a:t>
            </a:r>
          </a:p>
        </p:txBody>
      </p:sp>
      <p:pic>
        <p:nvPicPr>
          <p:cNvPr id="12" name="Picture 11">
            <a:extLst>
              <a:ext uri="{FF2B5EF4-FFF2-40B4-BE49-F238E27FC236}">
                <a16:creationId xmlns:a16="http://schemas.microsoft.com/office/drawing/2014/main" id="{2568932A-2AE4-99C3-DF0B-08369256148E}"/>
              </a:ext>
            </a:extLst>
          </p:cNvPr>
          <p:cNvPicPr>
            <a:picLocks noChangeAspect="1"/>
          </p:cNvPicPr>
          <p:nvPr/>
        </p:nvPicPr>
        <p:blipFill>
          <a:blip r:embed="rId4"/>
          <a:stretch>
            <a:fillRect/>
          </a:stretch>
        </p:blipFill>
        <p:spPr>
          <a:xfrm>
            <a:off x="5833927" y="2285063"/>
            <a:ext cx="2815513" cy="2815513"/>
          </a:xfrm>
          <a:prstGeom prst="rect">
            <a:avLst/>
          </a:prstGeom>
        </p:spPr>
      </p:pic>
    </p:spTree>
    <p:custDataLst>
      <p:tags r:id="rId1"/>
    </p:custDataLst>
    <p:extLst>
      <p:ext uri="{BB962C8B-B14F-4D97-AF65-F5344CB8AC3E}">
        <p14:creationId xmlns:p14="http://schemas.microsoft.com/office/powerpoint/2010/main" val="19226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12"/>
                                        </p:tgtEl>
                                        <p:attrNameLst>
                                          <p:attrName>r</p:attrName>
                                        </p:attrNameLst>
                                      </p:cBhvr>
                                    </p:animRot>
                                    <p:animRot by="-240000">
                                      <p:cBhvr>
                                        <p:cTn id="19" dur="200" fill="hold">
                                          <p:stCondLst>
                                            <p:cond delay="200"/>
                                          </p:stCondLst>
                                        </p:cTn>
                                        <p:tgtEl>
                                          <p:spTgt spid="12"/>
                                        </p:tgtEl>
                                        <p:attrNameLst>
                                          <p:attrName>r</p:attrName>
                                        </p:attrNameLst>
                                      </p:cBhvr>
                                    </p:animRot>
                                    <p:animRot by="240000">
                                      <p:cBhvr>
                                        <p:cTn id="20" dur="200" fill="hold">
                                          <p:stCondLst>
                                            <p:cond delay="400"/>
                                          </p:stCondLst>
                                        </p:cTn>
                                        <p:tgtEl>
                                          <p:spTgt spid="12"/>
                                        </p:tgtEl>
                                        <p:attrNameLst>
                                          <p:attrName>r</p:attrName>
                                        </p:attrNameLst>
                                      </p:cBhvr>
                                    </p:animRot>
                                    <p:animRot by="-240000">
                                      <p:cBhvr>
                                        <p:cTn id="21" dur="200" fill="hold">
                                          <p:stCondLst>
                                            <p:cond delay="600"/>
                                          </p:stCondLst>
                                        </p:cTn>
                                        <p:tgtEl>
                                          <p:spTgt spid="12"/>
                                        </p:tgtEl>
                                        <p:attrNameLst>
                                          <p:attrName>r</p:attrName>
                                        </p:attrNameLst>
                                      </p:cBhvr>
                                    </p:animRot>
                                    <p:animRot by="120000">
                                      <p:cBhvr>
                                        <p:cTn id="22"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hape 98">
            <a:extLst>
              <a:ext uri="{FF2B5EF4-FFF2-40B4-BE49-F238E27FC236}">
                <a16:creationId xmlns:a16="http://schemas.microsoft.com/office/drawing/2014/main" id="{52D27D61-9F40-B45C-C45B-571ED175DB8F}"/>
              </a:ext>
            </a:extLst>
          </p:cNvPr>
          <p:cNvSpPr txBox="1">
            <a:spLocks/>
          </p:cNvSpPr>
          <p:nvPr/>
        </p:nvSpPr>
        <p:spPr bwMode="auto">
          <a:xfrm>
            <a:off x="3444536" y="1247360"/>
            <a:ext cx="2338056" cy="639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3000" b="1" kern="0" dirty="0">
                <a:solidFill>
                  <a:srgbClr val="DD4851"/>
                </a:solidFill>
                <a:latin typeface="Myriad Pro Light" panose="020B0403030403020204" pitchFamily="34" charset="0"/>
                <a:ea typeface="Signika"/>
                <a:cs typeface="Malayalam MN" pitchFamily="2" charset="0"/>
                <a:sym typeface="Signika"/>
              </a:rPr>
              <a:t>What Does</a:t>
            </a:r>
          </a:p>
          <a:p>
            <a:pPr>
              <a:buClr>
                <a:schemeClr val="dk1"/>
              </a:buClr>
              <a:buSzPts val="1100"/>
            </a:pPr>
            <a:r>
              <a:rPr lang="en-CA" sz="3000" b="1" kern="0" dirty="0">
                <a:solidFill>
                  <a:srgbClr val="DD4851"/>
                </a:solidFill>
                <a:latin typeface="Myriad Pro Light" panose="020B0403030403020204" pitchFamily="34" charset="0"/>
                <a:cs typeface="Malayalam MN" pitchFamily="2" charset="0"/>
                <a:sym typeface="Signika"/>
              </a:rPr>
              <a:t>Bullying Look Like?</a:t>
            </a:r>
            <a:endParaRPr lang="en-CA" sz="3000" kern="0" dirty="0">
              <a:solidFill>
                <a:srgbClr val="DD4851"/>
              </a:solidFill>
              <a:latin typeface="Myriad Pro Light" panose="020B0403030403020204" pitchFamily="34" charset="0"/>
              <a:cs typeface="Malayalam MN" pitchFamily="2" charset="0"/>
            </a:endParaRPr>
          </a:p>
        </p:txBody>
      </p:sp>
      <p:pic>
        <p:nvPicPr>
          <p:cNvPr id="3" name="Picture 2" descr="Logo, company name&#10;&#10;Description automatically generated">
            <a:extLst>
              <a:ext uri="{FF2B5EF4-FFF2-40B4-BE49-F238E27FC236}">
                <a16:creationId xmlns:a16="http://schemas.microsoft.com/office/drawing/2014/main" id="{0D9FDB23-5555-FAE7-284C-2A3B7B415851}"/>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22" name="Picture 21">
            <a:extLst>
              <a:ext uri="{FF2B5EF4-FFF2-40B4-BE49-F238E27FC236}">
                <a16:creationId xmlns:a16="http://schemas.microsoft.com/office/drawing/2014/main" id="{ADC7F343-BD76-0F56-63C6-7AE6957EC2E1}"/>
              </a:ext>
            </a:extLst>
          </p:cNvPr>
          <p:cNvPicPr>
            <a:picLocks noChangeAspect="1"/>
          </p:cNvPicPr>
          <p:nvPr/>
        </p:nvPicPr>
        <p:blipFill>
          <a:blip r:embed="rId5"/>
          <a:stretch>
            <a:fillRect/>
          </a:stretch>
        </p:blipFill>
        <p:spPr>
          <a:xfrm rot="2702480">
            <a:off x="1909781" y="449364"/>
            <a:ext cx="5407565" cy="5407565"/>
          </a:xfrm>
          <a:prstGeom prst="rect">
            <a:avLst/>
          </a:prstGeom>
        </p:spPr>
      </p:pic>
      <p:pic>
        <p:nvPicPr>
          <p:cNvPr id="24" name="Picture 23">
            <a:extLst>
              <a:ext uri="{FF2B5EF4-FFF2-40B4-BE49-F238E27FC236}">
                <a16:creationId xmlns:a16="http://schemas.microsoft.com/office/drawing/2014/main" id="{2FE07258-4665-C1B1-C165-6B346CFAF8DC}"/>
              </a:ext>
            </a:extLst>
          </p:cNvPr>
          <p:cNvPicPr>
            <a:picLocks noChangeAspect="1"/>
          </p:cNvPicPr>
          <p:nvPr/>
        </p:nvPicPr>
        <p:blipFill>
          <a:blip r:embed="rId6"/>
          <a:stretch>
            <a:fillRect/>
          </a:stretch>
        </p:blipFill>
        <p:spPr>
          <a:xfrm>
            <a:off x="597784" y="387875"/>
            <a:ext cx="1941844" cy="1941844"/>
          </a:xfrm>
          <a:prstGeom prst="rect">
            <a:avLst/>
          </a:prstGeom>
        </p:spPr>
      </p:pic>
      <p:pic>
        <p:nvPicPr>
          <p:cNvPr id="25" name="Picture 24">
            <a:extLst>
              <a:ext uri="{FF2B5EF4-FFF2-40B4-BE49-F238E27FC236}">
                <a16:creationId xmlns:a16="http://schemas.microsoft.com/office/drawing/2014/main" id="{2FC4FD5B-5AF9-BF42-D3AC-68AE7F2C345A}"/>
              </a:ext>
            </a:extLst>
          </p:cNvPr>
          <p:cNvPicPr>
            <a:picLocks noChangeAspect="1"/>
          </p:cNvPicPr>
          <p:nvPr/>
        </p:nvPicPr>
        <p:blipFill>
          <a:blip r:embed="rId7"/>
          <a:stretch>
            <a:fillRect/>
          </a:stretch>
        </p:blipFill>
        <p:spPr>
          <a:xfrm>
            <a:off x="285999" y="3506513"/>
            <a:ext cx="2456437" cy="2456437"/>
          </a:xfrm>
          <a:prstGeom prst="rect">
            <a:avLst/>
          </a:prstGeom>
        </p:spPr>
      </p:pic>
      <p:pic>
        <p:nvPicPr>
          <p:cNvPr id="27" name="Picture 26">
            <a:extLst>
              <a:ext uri="{FF2B5EF4-FFF2-40B4-BE49-F238E27FC236}">
                <a16:creationId xmlns:a16="http://schemas.microsoft.com/office/drawing/2014/main" id="{E302738C-8197-C348-FE29-CEE06BEC90F0}"/>
              </a:ext>
            </a:extLst>
          </p:cNvPr>
          <p:cNvPicPr>
            <a:picLocks noChangeAspect="1"/>
          </p:cNvPicPr>
          <p:nvPr/>
        </p:nvPicPr>
        <p:blipFill>
          <a:blip r:embed="rId8"/>
          <a:stretch>
            <a:fillRect/>
          </a:stretch>
        </p:blipFill>
        <p:spPr>
          <a:xfrm>
            <a:off x="6401566" y="3909806"/>
            <a:ext cx="2172445" cy="2172445"/>
          </a:xfrm>
          <a:prstGeom prst="rect">
            <a:avLst/>
          </a:prstGeom>
        </p:spPr>
      </p:pic>
      <p:pic>
        <p:nvPicPr>
          <p:cNvPr id="31" name="Picture 30">
            <a:extLst>
              <a:ext uri="{FF2B5EF4-FFF2-40B4-BE49-F238E27FC236}">
                <a16:creationId xmlns:a16="http://schemas.microsoft.com/office/drawing/2014/main" id="{28C5B724-66C1-AACC-5E3E-722850D5E39A}"/>
              </a:ext>
            </a:extLst>
          </p:cNvPr>
          <p:cNvPicPr>
            <a:picLocks noChangeAspect="1"/>
          </p:cNvPicPr>
          <p:nvPr/>
        </p:nvPicPr>
        <p:blipFill>
          <a:blip r:embed="rId9"/>
          <a:stretch>
            <a:fillRect/>
          </a:stretch>
        </p:blipFill>
        <p:spPr>
          <a:xfrm>
            <a:off x="6454708" y="-179582"/>
            <a:ext cx="2707580" cy="2707580"/>
          </a:xfrm>
          <a:prstGeom prst="rect">
            <a:avLst/>
          </a:prstGeom>
        </p:spPr>
      </p:pic>
    </p:spTree>
    <p:custDataLst>
      <p:tags r:id="rId1"/>
    </p:custDataLst>
    <p:extLst>
      <p:ext uri="{BB962C8B-B14F-4D97-AF65-F5344CB8AC3E}">
        <p14:creationId xmlns:p14="http://schemas.microsoft.com/office/powerpoint/2010/main" val="304946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ogle Shape;7661;p77">
            <a:extLst>
              <a:ext uri="{FF2B5EF4-FFF2-40B4-BE49-F238E27FC236}">
                <a16:creationId xmlns:a16="http://schemas.microsoft.com/office/drawing/2014/main" id="{2C4A83FD-0DC0-3604-0368-8F271E55CC31}"/>
              </a:ext>
            </a:extLst>
          </p:cNvPr>
          <p:cNvSpPr/>
          <p:nvPr/>
        </p:nvSpPr>
        <p:spPr>
          <a:xfrm>
            <a:off x="768793" y="184645"/>
            <a:ext cx="7543935" cy="814614"/>
          </a:xfrm>
          <a:prstGeom prst="homePlate">
            <a:avLst>
              <a:gd name="adj" fmla="val 50000"/>
            </a:avLst>
          </a:prstGeom>
          <a:solidFill>
            <a:srgbClr val="3280B6"/>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201DD8FD-CD83-022A-1850-C035D948A137}"/>
              </a:ext>
            </a:extLst>
          </p:cNvPr>
          <p:cNvSpPr txBox="1"/>
          <p:nvPr/>
        </p:nvSpPr>
        <p:spPr>
          <a:xfrm>
            <a:off x="862983" y="331543"/>
            <a:ext cx="7348735" cy="492443"/>
          </a:xfrm>
          <a:prstGeom prst="rect">
            <a:avLst/>
          </a:prstGeom>
          <a:noFill/>
        </p:spPr>
        <p:txBody>
          <a:bodyPr wrap="square" rtlCol="0">
            <a:spAutoFit/>
          </a:bodyPr>
          <a:lstStyle/>
          <a:p>
            <a:r>
              <a:rPr lang="en-US" sz="2600" b="1" dirty="0">
                <a:solidFill>
                  <a:schemeClr val="accent3"/>
                </a:solidFill>
                <a:latin typeface="Myriad Pro Light" panose="020B0403030403020204" pitchFamily="34" charset="0"/>
                <a:cs typeface="Malayalam MN" pitchFamily="2" charset="0"/>
              </a:rPr>
              <a:t>Impacts for Youth Who Are Bullied</a:t>
            </a:r>
          </a:p>
        </p:txBody>
      </p:sp>
      <p:sp>
        <p:nvSpPr>
          <p:cNvPr id="30" name="TextBox 29">
            <a:extLst>
              <a:ext uri="{FF2B5EF4-FFF2-40B4-BE49-F238E27FC236}">
                <a16:creationId xmlns:a16="http://schemas.microsoft.com/office/drawing/2014/main" id="{01B57FB0-B117-75D4-A4CC-97114A044C22}"/>
              </a:ext>
            </a:extLst>
          </p:cNvPr>
          <p:cNvSpPr txBox="1"/>
          <p:nvPr/>
        </p:nvSpPr>
        <p:spPr>
          <a:xfrm>
            <a:off x="1874426" y="2829722"/>
            <a:ext cx="2009777" cy="830997"/>
          </a:xfrm>
          <a:prstGeom prst="rect">
            <a:avLst/>
          </a:prstGeom>
          <a:noFill/>
        </p:spPr>
        <p:txBody>
          <a:bodyPr wrap="square" rtlCol="0">
            <a:spAutoFit/>
          </a:bodyPr>
          <a:lstStyle/>
          <a:p>
            <a:pPr algn="ctr"/>
            <a:r>
              <a:rPr lang="en-US" sz="2400" dirty="0">
                <a:latin typeface="Myriad Pro Light" panose="020B0403030403020204" pitchFamily="34" charset="0"/>
              </a:rPr>
              <a:t>Mental health </a:t>
            </a:r>
          </a:p>
          <a:p>
            <a:pPr algn="ctr"/>
            <a:r>
              <a:rPr lang="en-US" sz="2400" dirty="0">
                <a:latin typeface="Myriad Pro Light" panose="020B0403030403020204" pitchFamily="34" charset="0"/>
              </a:rPr>
              <a:t>challenges</a:t>
            </a:r>
            <a:endParaRPr lang="en-US" sz="2800" dirty="0">
              <a:latin typeface="Myriad Pro Light" panose="020B0403030403020204" pitchFamily="34" charset="0"/>
            </a:endParaRPr>
          </a:p>
        </p:txBody>
      </p:sp>
      <p:sp>
        <p:nvSpPr>
          <p:cNvPr id="33" name="TextBox 32">
            <a:extLst>
              <a:ext uri="{FF2B5EF4-FFF2-40B4-BE49-F238E27FC236}">
                <a16:creationId xmlns:a16="http://schemas.microsoft.com/office/drawing/2014/main" id="{74FC3723-737C-BE68-CB3D-DA4F1C3548D7}"/>
              </a:ext>
            </a:extLst>
          </p:cNvPr>
          <p:cNvSpPr txBox="1"/>
          <p:nvPr/>
        </p:nvSpPr>
        <p:spPr>
          <a:xfrm>
            <a:off x="5253445" y="2675688"/>
            <a:ext cx="2009777" cy="830997"/>
          </a:xfrm>
          <a:prstGeom prst="rect">
            <a:avLst/>
          </a:prstGeom>
          <a:noFill/>
        </p:spPr>
        <p:txBody>
          <a:bodyPr wrap="square" rtlCol="0">
            <a:spAutoFit/>
          </a:bodyPr>
          <a:lstStyle/>
          <a:p>
            <a:pPr algn="ctr"/>
            <a:r>
              <a:rPr lang="en-US" sz="2400" dirty="0">
                <a:latin typeface="Myriad Pro Light" panose="020B0403030403020204" pitchFamily="34" charset="0"/>
              </a:rPr>
              <a:t>Physical</a:t>
            </a:r>
          </a:p>
          <a:p>
            <a:pPr algn="ctr"/>
            <a:r>
              <a:rPr lang="en-US" sz="2400" dirty="0">
                <a:latin typeface="Myriad Pro Light" panose="020B0403030403020204" pitchFamily="34" charset="0"/>
              </a:rPr>
              <a:t>challenges</a:t>
            </a:r>
            <a:endParaRPr lang="en-US" sz="2800" dirty="0">
              <a:latin typeface="Myriad Pro Light" panose="020B0403030403020204" pitchFamily="34" charset="0"/>
            </a:endParaRPr>
          </a:p>
        </p:txBody>
      </p:sp>
      <p:sp>
        <p:nvSpPr>
          <p:cNvPr id="34" name="TextBox 33">
            <a:extLst>
              <a:ext uri="{FF2B5EF4-FFF2-40B4-BE49-F238E27FC236}">
                <a16:creationId xmlns:a16="http://schemas.microsoft.com/office/drawing/2014/main" id="{E46949E3-512F-7AE8-2746-1CC0E7330495}"/>
              </a:ext>
            </a:extLst>
          </p:cNvPr>
          <p:cNvSpPr txBox="1"/>
          <p:nvPr/>
        </p:nvSpPr>
        <p:spPr>
          <a:xfrm>
            <a:off x="1870017" y="5325030"/>
            <a:ext cx="2009777" cy="830997"/>
          </a:xfrm>
          <a:prstGeom prst="rect">
            <a:avLst/>
          </a:prstGeom>
          <a:noFill/>
        </p:spPr>
        <p:txBody>
          <a:bodyPr wrap="square" rtlCol="0">
            <a:spAutoFit/>
          </a:bodyPr>
          <a:lstStyle/>
          <a:p>
            <a:pPr algn="ctr"/>
            <a:r>
              <a:rPr lang="en-US" sz="2400" dirty="0">
                <a:latin typeface="Myriad Pro Light" panose="020B0403030403020204" pitchFamily="34" charset="0"/>
              </a:rPr>
              <a:t>Academic</a:t>
            </a:r>
          </a:p>
          <a:p>
            <a:pPr algn="ctr"/>
            <a:r>
              <a:rPr lang="en-US" sz="2400" dirty="0">
                <a:latin typeface="Myriad Pro Light" panose="020B0403030403020204" pitchFamily="34" charset="0"/>
              </a:rPr>
              <a:t>challenges</a:t>
            </a:r>
            <a:endParaRPr lang="en-US" sz="2800" dirty="0">
              <a:latin typeface="Myriad Pro Light" panose="020B0403030403020204" pitchFamily="34" charset="0"/>
            </a:endParaRPr>
          </a:p>
        </p:txBody>
      </p:sp>
      <p:sp>
        <p:nvSpPr>
          <p:cNvPr id="35" name="TextBox 34">
            <a:extLst>
              <a:ext uri="{FF2B5EF4-FFF2-40B4-BE49-F238E27FC236}">
                <a16:creationId xmlns:a16="http://schemas.microsoft.com/office/drawing/2014/main" id="{970E0AFE-0DDB-C368-3005-D9D6B01274E7}"/>
              </a:ext>
            </a:extLst>
          </p:cNvPr>
          <p:cNvSpPr txBox="1"/>
          <p:nvPr/>
        </p:nvSpPr>
        <p:spPr>
          <a:xfrm>
            <a:off x="5290021" y="5284756"/>
            <a:ext cx="2009777" cy="830997"/>
          </a:xfrm>
          <a:prstGeom prst="rect">
            <a:avLst/>
          </a:prstGeom>
          <a:noFill/>
        </p:spPr>
        <p:txBody>
          <a:bodyPr wrap="square" rtlCol="0">
            <a:spAutoFit/>
          </a:bodyPr>
          <a:lstStyle/>
          <a:p>
            <a:pPr algn="ctr"/>
            <a:r>
              <a:rPr lang="en-US" sz="2400" dirty="0">
                <a:latin typeface="Myriad Pro Light" panose="020B0403030403020204" pitchFamily="34" charset="0"/>
              </a:rPr>
              <a:t>Social</a:t>
            </a:r>
          </a:p>
          <a:p>
            <a:pPr algn="ctr"/>
            <a:r>
              <a:rPr lang="en-US" sz="2400" dirty="0">
                <a:latin typeface="Myriad Pro Light" panose="020B0403030403020204" pitchFamily="34" charset="0"/>
              </a:rPr>
              <a:t>challenges</a:t>
            </a:r>
            <a:endParaRPr lang="en-US" sz="2800" dirty="0">
              <a:latin typeface="Myriad Pro Light" panose="020B0403030403020204" pitchFamily="34" charset="0"/>
            </a:endParaRPr>
          </a:p>
        </p:txBody>
      </p:sp>
      <p:pic>
        <p:nvPicPr>
          <p:cNvPr id="2" name="Picture 1" descr="Logo, company name&#10;&#10;Description automatically generated">
            <a:extLst>
              <a:ext uri="{FF2B5EF4-FFF2-40B4-BE49-F238E27FC236}">
                <a16:creationId xmlns:a16="http://schemas.microsoft.com/office/drawing/2014/main" id="{28244A27-50C7-1771-60BA-C8AD03ED1B76}"/>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11" name="Picture 10">
            <a:extLst>
              <a:ext uri="{FF2B5EF4-FFF2-40B4-BE49-F238E27FC236}">
                <a16:creationId xmlns:a16="http://schemas.microsoft.com/office/drawing/2014/main" id="{CA3DE58D-ABA3-CCF7-3F22-6D8D0D83B2FE}"/>
              </a:ext>
            </a:extLst>
          </p:cNvPr>
          <p:cNvPicPr>
            <a:picLocks noChangeAspect="1"/>
          </p:cNvPicPr>
          <p:nvPr/>
        </p:nvPicPr>
        <p:blipFill>
          <a:blip r:embed="rId5"/>
          <a:stretch>
            <a:fillRect/>
          </a:stretch>
        </p:blipFill>
        <p:spPr>
          <a:xfrm>
            <a:off x="5611722" y="1257743"/>
            <a:ext cx="1402949" cy="1402949"/>
          </a:xfrm>
          <a:prstGeom prst="rect">
            <a:avLst/>
          </a:prstGeom>
        </p:spPr>
      </p:pic>
      <p:pic>
        <p:nvPicPr>
          <p:cNvPr id="12" name="Picture 11">
            <a:extLst>
              <a:ext uri="{FF2B5EF4-FFF2-40B4-BE49-F238E27FC236}">
                <a16:creationId xmlns:a16="http://schemas.microsoft.com/office/drawing/2014/main" id="{35C86029-E967-791A-8EC7-62218AC0B416}"/>
              </a:ext>
            </a:extLst>
          </p:cNvPr>
          <p:cNvPicPr>
            <a:picLocks noChangeAspect="1"/>
          </p:cNvPicPr>
          <p:nvPr/>
        </p:nvPicPr>
        <p:blipFill>
          <a:blip r:embed="rId6"/>
          <a:stretch>
            <a:fillRect/>
          </a:stretch>
        </p:blipFill>
        <p:spPr>
          <a:xfrm>
            <a:off x="2009410" y="1040165"/>
            <a:ext cx="1810512" cy="1810512"/>
          </a:xfrm>
          <a:prstGeom prst="rect">
            <a:avLst/>
          </a:prstGeom>
        </p:spPr>
      </p:pic>
      <p:pic>
        <p:nvPicPr>
          <p:cNvPr id="14" name="Picture 13">
            <a:extLst>
              <a:ext uri="{FF2B5EF4-FFF2-40B4-BE49-F238E27FC236}">
                <a16:creationId xmlns:a16="http://schemas.microsoft.com/office/drawing/2014/main" id="{F92AE833-CB14-C341-949C-114A7338DCDE}"/>
              </a:ext>
            </a:extLst>
          </p:cNvPr>
          <p:cNvPicPr>
            <a:picLocks noChangeAspect="1"/>
          </p:cNvPicPr>
          <p:nvPr/>
        </p:nvPicPr>
        <p:blipFill>
          <a:blip r:embed="rId7"/>
          <a:stretch>
            <a:fillRect/>
          </a:stretch>
        </p:blipFill>
        <p:spPr>
          <a:xfrm>
            <a:off x="5454460" y="3662420"/>
            <a:ext cx="1644322" cy="1644322"/>
          </a:xfrm>
          <a:prstGeom prst="rect">
            <a:avLst/>
          </a:prstGeom>
        </p:spPr>
      </p:pic>
      <p:pic>
        <p:nvPicPr>
          <p:cNvPr id="16" name="Picture 15">
            <a:extLst>
              <a:ext uri="{FF2B5EF4-FFF2-40B4-BE49-F238E27FC236}">
                <a16:creationId xmlns:a16="http://schemas.microsoft.com/office/drawing/2014/main" id="{F74F8A4E-4EE3-BB5C-D922-3916BF2E2110}"/>
              </a:ext>
            </a:extLst>
          </p:cNvPr>
          <p:cNvPicPr>
            <a:picLocks noChangeAspect="1"/>
          </p:cNvPicPr>
          <p:nvPr/>
        </p:nvPicPr>
        <p:blipFill>
          <a:blip r:embed="rId8"/>
          <a:stretch>
            <a:fillRect/>
          </a:stretch>
        </p:blipFill>
        <p:spPr>
          <a:xfrm>
            <a:off x="2038865" y="3659650"/>
            <a:ext cx="1644322" cy="1644322"/>
          </a:xfrm>
          <a:prstGeom prst="rect">
            <a:avLst/>
          </a:prstGeom>
        </p:spPr>
      </p:pic>
    </p:spTree>
    <p:custDataLst>
      <p:tags r:id="rId1"/>
    </p:custDataLst>
    <p:extLst>
      <p:ext uri="{BB962C8B-B14F-4D97-AF65-F5344CB8AC3E}">
        <p14:creationId xmlns:p14="http://schemas.microsoft.com/office/powerpoint/2010/main" val="4094578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Google Shape;7661;p77">
            <a:extLst>
              <a:ext uri="{FF2B5EF4-FFF2-40B4-BE49-F238E27FC236}">
                <a16:creationId xmlns:a16="http://schemas.microsoft.com/office/drawing/2014/main" id="{2C4A83FD-0DC0-3604-0368-8F271E55CC31}"/>
              </a:ext>
            </a:extLst>
          </p:cNvPr>
          <p:cNvSpPr/>
          <p:nvPr/>
        </p:nvSpPr>
        <p:spPr>
          <a:xfrm>
            <a:off x="768793" y="184645"/>
            <a:ext cx="7543935" cy="814614"/>
          </a:xfrm>
          <a:prstGeom prst="homePlate">
            <a:avLst>
              <a:gd name="adj" fmla="val 50000"/>
            </a:avLst>
          </a:prstGeom>
          <a:solidFill>
            <a:srgbClr val="3280B6"/>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201DD8FD-CD83-022A-1850-C035D948A137}"/>
              </a:ext>
            </a:extLst>
          </p:cNvPr>
          <p:cNvSpPr txBox="1"/>
          <p:nvPr/>
        </p:nvSpPr>
        <p:spPr>
          <a:xfrm>
            <a:off x="843075" y="360512"/>
            <a:ext cx="7348735" cy="492443"/>
          </a:xfrm>
          <a:prstGeom prst="rect">
            <a:avLst/>
          </a:prstGeom>
          <a:noFill/>
        </p:spPr>
        <p:txBody>
          <a:bodyPr wrap="square" rtlCol="0">
            <a:spAutoFit/>
          </a:bodyPr>
          <a:lstStyle/>
          <a:p>
            <a:r>
              <a:rPr lang="en-US" sz="2600" b="1" dirty="0">
                <a:solidFill>
                  <a:schemeClr val="accent3"/>
                </a:solidFill>
                <a:latin typeface="Myriad Pro Light" panose="020B0403030403020204" pitchFamily="34" charset="0"/>
                <a:cs typeface="Malayalam MN" pitchFamily="2" charset="0"/>
              </a:rPr>
              <a:t>Impacts for Youth Who Are Bullied</a:t>
            </a:r>
          </a:p>
        </p:txBody>
      </p:sp>
      <p:sp>
        <p:nvSpPr>
          <p:cNvPr id="39" name="TextBox 38">
            <a:extLst>
              <a:ext uri="{FF2B5EF4-FFF2-40B4-BE49-F238E27FC236}">
                <a16:creationId xmlns:a16="http://schemas.microsoft.com/office/drawing/2014/main" id="{3461F5E0-1D4E-5570-12E0-CA1B4865E076}"/>
              </a:ext>
            </a:extLst>
          </p:cNvPr>
          <p:cNvSpPr txBox="1"/>
          <p:nvPr/>
        </p:nvSpPr>
        <p:spPr>
          <a:xfrm>
            <a:off x="1725558" y="4480045"/>
            <a:ext cx="2009777" cy="830997"/>
          </a:xfrm>
          <a:prstGeom prst="rect">
            <a:avLst/>
          </a:prstGeom>
          <a:noFill/>
        </p:spPr>
        <p:txBody>
          <a:bodyPr wrap="square" rtlCol="0">
            <a:spAutoFit/>
          </a:bodyPr>
          <a:lstStyle/>
          <a:p>
            <a:pPr algn="ctr"/>
            <a:r>
              <a:rPr lang="en-US" sz="2400" dirty="0">
                <a:latin typeface="Myriad Pro Light" panose="020B0403030403020204" pitchFamily="34" charset="0"/>
              </a:rPr>
              <a:t>Dating violence</a:t>
            </a:r>
            <a:endParaRPr lang="en-US" sz="2800" dirty="0">
              <a:latin typeface="Myriad Pro Light" panose="020B0403030403020204" pitchFamily="34" charset="0"/>
            </a:endParaRPr>
          </a:p>
        </p:txBody>
      </p:sp>
      <p:sp>
        <p:nvSpPr>
          <p:cNvPr id="40" name="TextBox 39">
            <a:extLst>
              <a:ext uri="{FF2B5EF4-FFF2-40B4-BE49-F238E27FC236}">
                <a16:creationId xmlns:a16="http://schemas.microsoft.com/office/drawing/2014/main" id="{6F937C34-47D6-0DF6-C6FB-008E52B2FAAE}"/>
              </a:ext>
            </a:extLst>
          </p:cNvPr>
          <p:cNvSpPr txBox="1"/>
          <p:nvPr/>
        </p:nvSpPr>
        <p:spPr>
          <a:xfrm>
            <a:off x="5202189" y="4568402"/>
            <a:ext cx="2009777" cy="830997"/>
          </a:xfrm>
          <a:prstGeom prst="rect">
            <a:avLst/>
          </a:prstGeom>
          <a:noFill/>
        </p:spPr>
        <p:txBody>
          <a:bodyPr wrap="square" rtlCol="0">
            <a:spAutoFit/>
          </a:bodyPr>
          <a:lstStyle/>
          <a:p>
            <a:pPr algn="ctr"/>
            <a:r>
              <a:rPr lang="en-US" sz="2400" dirty="0">
                <a:latin typeface="Myriad Pro Light" panose="020B0403030403020204" pitchFamily="34" charset="0"/>
              </a:rPr>
              <a:t>Sexual harassment</a:t>
            </a:r>
            <a:endParaRPr lang="en-US" sz="2800" dirty="0">
              <a:latin typeface="Myriad Pro Light" panose="020B0403030403020204" pitchFamily="34" charset="0"/>
            </a:endParaRPr>
          </a:p>
        </p:txBody>
      </p:sp>
      <p:pic>
        <p:nvPicPr>
          <p:cNvPr id="2" name="Picture 1" descr="Logo, company name&#10;&#10;Description automatically generated">
            <a:extLst>
              <a:ext uri="{FF2B5EF4-FFF2-40B4-BE49-F238E27FC236}">
                <a16:creationId xmlns:a16="http://schemas.microsoft.com/office/drawing/2014/main" id="{0719202C-95D2-6233-BC27-86ED2601664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7" name="Picture 6">
            <a:extLst>
              <a:ext uri="{FF2B5EF4-FFF2-40B4-BE49-F238E27FC236}">
                <a16:creationId xmlns:a16="http://schemas.microsoft.com/office/drawing/2014/main" id="{A11A55F0-6092-9620-A141-D49FE5E6EA6A}"/>
              </a:ext>
            </a:extLst>
          </p:cNvPr>
          <p:cNvPicPr>
            <a:picLocks noChangeAspect="1"/>
          </p:cNvPicPr>
          <p:nvPr/>
        </p:nvPicPr>
        <p:blipFill>
          <a:blip r:embed="rId5"/>
          <a:stretch>
            <a:fillRect/>
          </a:stretch>
        </p:blipFill>
        <p:spPr>
          <a:xfrm>
            <a:off x="1346200" y="1774665"/>
            <a:ext cx="2975611" cy="2975611"/>
          </a:xfrm>
          <a:prstGeom prst="rect">
            <a:avLst/>
          </a:prstGeom>
        </p:spPr>
      </p:pic>
      <p:pic>
        <p:nvPicPr>
          <p:cNvPr id="8" name="Picture 7">
            <a:extLst>
              <a:ext uri="{FF2B5EF4-FFF2-40B4-BE49-F238E27FC236}">
                <a16:creationId xmlns:a16="http://schemas.microsoft.com/office/drawing/2014/main" id="{A4975077-1232-0750-25B1-4BB82914FACE}"/>
              </a:ext>
            </a:extLst>
          </p:cNvPr>
          <p:cNvPicPr>
            <a:picLocks noChangeAspect="1"/>
          </p:cNvPicPr>
          <p:nvPr/>
        </p:nvPicPr>
        <p:blipFill>
          <a:blip r:embed="rId6"/>
          <a:stretch>
            <a:fillRect/>
          </a:stretch>
        </p:blipFill>
        <p:spPr>
          <a:xfrm>
            <a:off x="5273059" y="2328454"/>
            <a:ext cx="1868035" cy="1868035"/>
          </a:xfrm>
          <a:prstGeom prst="rect">
            <a:avLst/>
          </a:prstGeom>
        </p:spPr>
      </p:pic>
    </p:spTree>
    <p:custDataLst>
      <p:tags r:id="rId1"/>
    </p:custDataLst>
    <p:extLst>
      <p:ext uri="{BB962C8B-B14F-4D97-AF65-F5344CB8AC3E}">
        <p14:creationId xmlns:p14="http://schemas.microsoft.com/office/powerpoint/2010/main" val="385271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87212F-C783-55F7-AF87-05CB06E41F73}"/>
              </a:ext>
            </a:extLst>
          </p:cNvPr>
          <p:cNvSpPr txBox="1"/>
          <p:nvPr/>
        </p:nvSpPr>
        <p:spPr>
          <a:xfrm>
            <a:off x="6319504" y="553959"/>
            <a:ext cx="2262552" cy="769441"/>
          </a:xfrm>
          <a:prstGeom prst="rect">
            <a:avLst/>
          </a:prstGeom>
          <a:noFill/>
        </p:spPr>
        <p:txBody>
          <a:bodyPr wrap="square">
            <a:spAutoFit/>
          </a:bodyPr>
          <a:lstStyle/>
          <a:p>
            <a:pPr marL="0" indent="0">
              <a:buFontTx/>
              <a:buNone/>
            </a:pPr>
            <a:r>
              <a:rPr lang="en-CA" sz="2200" kern="0" dirty="0">
                <a:solidFill>
                  <a:schemeClr val="accent4"/>
                </a:solidFill>
                <a:latin typeface="Myriad Pro Light" panose="020B0403030403020204" pitchFamily="34" charset="0"/>
                <a:cs typeface="Malayalam MN" pitchFamily="2" charset="0"/>
              </a:rPr>
              <a:t>More likely to abuse drugs.</a:t>
            </a:r>
          </a:p>
        </p:txBody>
      </p:sp>
      <p:sp>
        <p:nvSpPr>
          <p:cNvPr id="7" name="TextBox 6">
            <a:extLst>
              <a:ext uri="{FF2B5EF4-FFF2-40B4-BE49-F238E27FC236}">
                <a16:creationId xmlns:a16="http://schemas.microsoft.com/office/drawing/2014/main" id="{AE75E003-738C-C456-FFCC-86A0A8EA289A}"/>
              </a:ext>
            </a:extLst>
          </p:cNvPr>
          <p:cNvSpPr txBox="1"/>
          <p:nvPr/>
        </p:nvSpPr>
        <p:spPr>
          <a:xfrm>
            <a:off x="6319504" y="1653291"/>
            <a:ext cx="2262552" cy="769441"/>
          </a:xfrm>
          <a:prstGeom prst="rect">
            <a:avLst/>
          </a:prstGeom>
          <a:noFill/>
        </p:spPr>
        <p:txBody>
          <a:bodyPr wrap="square">
            <a:spAutoFit/>
          </a:bodyPr>
          <a:lstStyle/>
          <a:p>
            <a:pPr marL="0" indent="0">
              <a:buFontTx/>
              <a:buNone/>
            </a:pPr>
            <a:r>
              <a:rPr lang="en-CA" sz="2200" kern="0" dirty="0">
                <a:solidFill>
                  <a:schemeClr val="accent4"/>
                </a:solidFill>
                <a:latin typeface="Myriad Pro Light" panose="020B0403030403020204" pitchFamily="34" charset="0"/>
                <a:cs typeface="Malayalam MN" pitchFamily="2" charset="0"/>
              </a:rPr>
              <a:t>Skip school more often.</a:t>
            </a:r>
          </a:p>
        </p:txBody>
      </p:sp>
      <p:sp>
        <p:nvSpPr>
          <p:cNvPr id="8" name="Google Shape;8026;p60">
            <a:extLst>
              <a:ext uri="{FF2B5EF4-FFF2-40B4-BE49-F238E27FC236}">
                <a16:creationId xmlns:a16="http://schemas.microsoft.com/office/drawing/2014/main" id="{9973AAA7-C72F-2C17-417C-40BDEDEED851}"/>
              </a:ext>
            </a:extLst>
          </p:cNvPr>
          <p:cNvSpPr/>
          <p:nvPr/>
        </p:nvSpPr>
        <p:spPr>
          <a:xfrm>
            <a:off x="5035215" y="213520"/>
            <a:ext cx="3784709" cy="2949336"/>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thickThin">
            <a:solidFill>
              <a:schemeClr val="tx2"/>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245527 w 3358796"/>
                      <a:gd name="connsiteY0" fmla="*/ 0 h 2970013"/>
                      <a:gd name="connsiteX1" fmla="*/ 671 w 3358796"/>
                      <a:gd name="connsiteY1" fmla="*/ 189189 h 2970013"/>
                      <a:gd name="connsiteX2" fmla="*/ 671 w 3358796"/>
                      <a:gd name="connsiteY2" fmla="*/ 2514116 h 2970013"/>
                      <a:gd name="connsiteX3" fmla="*/ 245527 w 3358796"/>
                      <a:gd name="connsiteY3" fmla="*/ 2703305 h 2970013"/>
                      <a:gd name="connsiteX4" fmla="*/ 1452007 w 3358796"/>
                      <a:gd name="connsiteY4" fmla="*/ 2703305 h 2970013"/>
                      <a:gd name="connsiteX5" fmla="*/ 1679062 w 3358796"/>
                      <a:gd name="connsiteY5" fmla="*/ 2969418 h 2970013"/>
                      <a:gd name="connsiteX6" fmla="*/ 1897719 w 3358796"/>
                      <a:gd name="connsiteY6" fmla="*/ 2703305 h 2970013"/>
                      <a:gd name="connsiteX7" fmla="*/ 3113268 w 3358796"/>
                      <a:gd name="connsiteY7" fmla="*/ 2703305 h 2970013"/>
                      <a:gd name="connsiteX8" fmla="*/ 3127374 w 3358796"/>
                      <a:gd name="connsiteY8" fmla="*/ 2703899 h 2970013"/>
                      <a:gd name="connsiteX9" fmla="*/ 3358124 w 3358796"/>
                      <a:gd name="connsiteY9" fmla="*/ 2514116 h 2970013"/>
                      <a:gd name="connsiteX10" fmla="*/ 3358124 w 3358796"/>
                      <a:gd name="connsiteY10" fmla="*/ 189189 h 2970013"/>
                      <a:gd name="connsiteX11" fmla="*/ 3113268 w 3358796"/>
                      <a:gd name="connsiteY11" fmla="*/ 0 h 2970013"/>
                      <a:gd name="connsiteX12" fmla="*/ 245527 w 3358796"/>
                      <a:gd name="connsiteY12" fmla="*/ 0 h 297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796" h="2970013" extrusionOk="0">
                        <a:moveTo>
                          <a:pt x="245527" y="0"/>
                        </a:moveTo>
                        <a:cubicBezTo>
                          <a:pt x="90834" y="-8818"/>
                          <a:pt x="-9648" y="87924"/>
                          <a:pt x="671" y="189189"/>
                        </a:cubicBezTo>
                        <a:cubicBezTo>
                          <a:pt x="-132211" y="1066038"/>
                          <a:pt x="85622" y="2182232"/>
                          <a:pt x="671" y="2514116"/>
                        </a:cubicBezTo>
                        <a:cubicBezTo>
                          <a:pt x="-10578" y="2630240"/>
                          <a:pt x="102722" y="2716615"/>
                          <a:pt x="245527" y="2703305"/>
                        </a:cubicBezTo>
                        <a:cubicBezTo>
                          <a:pt x="817594" y="2643381"/>
                          <a:pt x="1115239" y="2638663"/>
                          <a:pt x="1452007" y="2703305"/>
                        </a:cubicBezTo>
                        <a:cubicBezTo>
                          <a:pt x="1457843" y="2749957"/>
                          <a:pt x="1573311" y="2873357"/>
                          <a:pt x="1679062" y="2969418"/>
                        </a:cubicBezTo>
                        <a:cubicBezTo>
                          <a:pt x="1757464" y="2879649"/>
                          <a:pt x="1789168" y="2816454"/>
                          <a:pt x="1897719" y="2703305"/>
                        </a:cubicBezTo>
                        <a:cubicBezTo>
                          <a:pt x="2214966" y="2676337"/>
                          <a:pt x="2598141" y="2720945"/>
                          <a:pt x="3113268" y="2703305"/>
                        </a:cubicBezTo>
                        <a:cubicBezTo>
                          <a:pt x="3118555" y="2704039"/>
                          <a:pt x="3122984" y="2704055"/>
                          <a:pt x="3127374" y="2703899"/>
                        </a:cubicBezTo>
                        <a:cubicBezTo>
                          <a:pt x="3233274" y="2700818"/>
                          <a:pt x="3370818" y="2626369"/>
                          <a:pt x="3358124" y="2514116"/>
                        </a:cubicBezTo>
                        <a:cubicBezTo>
                          <a:pt x="3489078" y="1728641"/>
                          <a:pt x="3401698" y="1072979"/>
                          <a:pt x="3358124" y="189189"/>
                        </a:cubicBezTo>
                        <a:cubicBezTo>
                          <a:pt x="3363940" y="93010"/>
                          <a:pt x="3250707" y="7486"/>
                          <a:pt x="3113268" y="0"/>
                        </a:cubicBezTo>
                        <a:cubicBezTo>
                          <a:pt x="2596169" y="-150439"/>
                          <a:pt x="1013063" y="85879"/>
                          <a:pt x="245527"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6140;p91">
            <a:extLst>
              <a:ext uri="{FF2B5EF4-FFF2-40B4-BE49-F238E27FC236}">
                <a16:creationId xmlns:a16="http://schemas.microsoft.com/office/drawing/2014/main" id="{47C6D432-853B-57B6-7918-C4FA5747D055}"/>
              </a:ext>
            </a:extLst>
          </p:cNvPr>
          <p:cNvGrpSpPr/>
          <p:nvPr/>
        </p:nvGrpSpPr>
        <p:grpSpPr>
          <a:xfrm>
            <a:off x="5390310" y="613914"/>
            <a:ext cx="577641" cy="639668"/>
            <a:chOff x="-24694925" y="3518700"/>
            <a:chExt cx="242625" cy="296175"/>
          </a:xfrm>
          <a:solidFill>
            <a:srgbClr val="006BB9"/>
          </a:solidFill>
        </p:grpSpPr>
        <p:sp>
          <p:nvSpPr>
            <p:cNvPr id="10" name="Google Shape;6141;p91">
              <a:extLst>
                <a:ext uri="{FF2B5EF4-FFF2-40B4-BE49-F238E27FC236}">
                  <a16:creationId xmlns:a16="http://schemas.microsoft.com/office/drawing/2014/main" id="{12109946-A879-0C76-B6A3-827C56518FA8}"/>
                </a:ext>
              </a:extLst>
            </p:cNvPr>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42;p91">
              <a:extLst>
                <a:ext uri="{FF2B5EF4-FFF2-40B4-BE49-F238E27FC236}">
                  <a16:creationId xmlns:a16="http://schemas.microsoft.com/office/drawing/2014/main" id="{5BE858C3-9EDD-3C22-B190-D950A0A6864D}"/>
                </a:ext>
              </a:extLst>
            </p:cNvPr>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43;p91">
              <a:extLst>
                <a:ext uri="{FF2B5EF4-FFF2-40B4-BE49-F238E27FC236}">
                  <a16:creationId xmlns:a16="http://schemas.microsoft.com/office/drawing/2014/main" id="{CCF3BAEE-C47D-E8EC-3948-636C46D9DAB3}"/>
                </a:ext>
              </a:extLst>
            </p:cNvPr>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44;p91">
              <a:extLst>
                <a:ext uri="{FF2B5EF4-FFF2-40B4-BE49-F238E27FC236}">
                  <a16:creationId xmlns:a16="http://schemas.microsoft.com/office/drawing/2014/main" id="{D574BF67-12C7-5C7C-2CFC-D42882EAFC0A}"/>
                </a:ext>
              </a:extLst>
            </p:cNvPr>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362;p42">
            <a:extLst>
              <a:ext uri="{FF2B5EF4-FFF2-40B4-BE49-F238E27FC236}">
                <a16:creationId xmlns:a16="http://schemas.microsoft.com/office/drawing/2014/main" id="{0A40E778-3668-1B81-4F91-D01E66DDE2EE}"/>
              </a:ext>
            </a:extLst>
          </p:cNvPr>
          <p:cNvGrpSpPr/>
          <p:nvPr/>
        </p:nvGrpSpPr>
        <p:grpSpPr>
          <a:xfrm>
            <a:off x="5340483" y="1608814"/>
            <a:ext cx="776438" cy="669260"/>
            <a:chOff x="2623237" y="2431047"/>
            <a:chExt cx="355024" cy="332630"/>
          </a:xfrm>
          <a:solidFill>
            <a:srgbClr val="006BB9"/>
          </a:solidFill>
        </p:grpSpPr>
        <p:sp>
          <p:nvSpPr>
            <p:cNvPr id="15" name="Google Shape;363;p42">
              <a:extLst>
                <a:ext uri="{FF2B5EF4-FFF2-40B4-BE49-F238E27FC236}">
                  <a16:creationId xmlns:a16="http://schemas.microsoft.com/office/drawing/2014/main" id="{5C909040-D57A-FB93-A034-9F3A5317F705}"/>
                </a:ext>
              </a:extLst>
            </p:cNvPr>
            <p:cNvSpPr/>
            <p:nvPr/>
          </p:nvSpPr>
          <p:spPr>
            <a:xfrm>
              <a:off x="2655856" y="2604370"/>
              <a:ext cx="48579" cy="64506"/>
            </a:xfrm>
            <a:custGeom>
              <a:avLst/>
              <a:gdLst/>
              <a:ahLst/>
              <a:cxnLst/>
              <a:rect l="l" t="t" r="r" b="b"/>
              <a:pathLst>
                <a:path w="1525" h="2025" extrusionOk="0">
                  <a:moveTo>
                    <a:pt x="762" y="346"/>
                  </a:moveTo>
                  <a:cubicBezTo>
                    <a:pt x="1000" y="346"/>
                    <a:pt x="1191" y="536"/>
                    <a:pt x="1191" y="774"/>
                  </a:cubicBezTo>
                  <a:lnTo>
                    <a:pt x="1191" y="1715"/>
                  </a:lnTo>
                  <a:lnTo>
                    <a:pt x="345" y="1715"/>
                  </a:lnTo>
                  <a:lnTo>
                    <a:pt x="345" y="774"/>
                  </a:lnTo>
                  <a:lnTo>
                    <a:pt x="334" y="774"/>
                  </a:lnTo>
                  <a:cubicBezTo>
                    <a:pt x="334" y="536"/>
                    <a:pt x="524" y="346"/>
                    <a:pt x="762" y="346"/>
                  </a:cubicBezTo>
                  <a:close/>
                  <a:moveTo>
                    <a:pt x="762" y="0"/>
                  </a:moveTo>
                  <a:cubicBezTo>
                    <a:pt x="345" y="0"/>
                    <a:pt x="0" y="346"/>
                    <a:pt x="0" y="762"/>
                  </a:cubicBezTo>
                  <a:lnTo>
                    <a:pt x="0" y="1858"/>
                  </a:lnTo>
                  <a:cubicBezTo>
                    <a:pt x="0" y="1953"/>
                    <a:pt x="72" y="2024"/>
                    <a:pt x="167" y="2024"/>
                  </a:cubicBezTo>
                  <a:lnTo>
                    <a:pt x="1357" y="2024"/>
                  </a:lnTo>
                  <a:cubicBezTo>
                    <a:pt x="1441" y="2024"/>
                    <a:pt x="1524" y="1953"/>
                    <a:pt x="1524" y="1858"/>
                  </a:cubicBezTo>
                  <a:lnTo>
                    <a:pt x="1524" y="762"/>
                  </a:lnTo>
                  <a:cubicBezTo>
                    <a:pt x="1524" y="346"/>
                    <a:pt x="1179" y="0"/>
                    <a:pt x="762" y="0"/>
                  </a:cubicBez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64;p42">
              <a:extLst>
                <a:ext uri="{FF2B5EF4-FFF2-40B4-BE49-F238E27FC236}">
                  <a16:creationId xmlns:a16="http://schemas.microsoft.com/office/drawing/2014/main" id="{3A3AF130-EF79-8331-58CD-73EBF6A6E87A}"/>
                </a:ext>
              </a:extLst>
            </p:cNvPr>
            <p:cNvSpPr/>
            <p:nvPr/>
          </p:nvSpPr>
          <p:spPr>
            <a:xfrm>
              <a:off x="2623237" y="2431047"/>
              <a:ext cx="355024" cy="332630"/>
            </a:xfrm>
            <a:custGeom>
              <a:avLst/>
              <a:gdLst/>
              <a:ahLst/>
              <a:cxnLst/>
              <a:rect l="l" t="t" r="r" b="b"/>
              <a:pathLst>
                <a:path w="11145" h="10442" extrusionOk="0">
                  <a:moveTo>
                    <a:pt x="8692" y="2608"/>
                  </a:moveTo>
                  <a:cubicBezTo>
                    <a:pt x="8716" y="2608"/>
                    <a:pt x="8751" y="2643"/>
                    <a:pt x="8751" y="2667"/>
                  </a:cubicBezTo>
                  <a:lnTo>
                    <a:pt x="8751" y="3024"/>
                  </a:lnTo>
                  <a:cubicBezTo>
                    <a:pt x="8751" y="3060"/>
                    <a:pt x="8716" y="3084"/>
                    <a:pt x="8692" y="3084"/>
                  </a:cubicBezTo>
                  <a:lnTo>
                    <a:pt x="2453" y="3084"/>
                  </a:lnTo>
                  <a:cubicBezTo>
                    <a:pt x="2441" y="3084"/>
                    <a:pt x="2405" y="3060"/>
                    <a:pt x="2405" y="3024"/>
                  </a:cubicBezTo>
                  <a:lnTo>
                    <a:pt x="2405" y="2667"/>
                  </a:lnTo>
                  <a:cubicBezTo>
                    <a:pt x="2405" y="2643"/>
                    <a:pt x="2441" y="2608"/>
                    <a:pt x="2465" y="2608"/>
                  </a:cubicBezTo>
                  <a:close/>
                  <a:moveTo>
                    <a:pt x="8096" y="3405"/>
                  </a:moveTo>
                  <a:lnTo>
                    <a:pt x="8096" y="3834"/>
                  </a:lnTo>
                  <a:lnTo>
                    <a:pt x="7977" y="3953"/>
                  </a:lnTo>
                  <a:lnTo>
                    <a:pt x="7227" y="3953"/>
                  </a:lnTo>
                  <a:lnTo>
                    <a:pt x="7108" y="3834"/>
                  </a:lnTo>
                  <a:lnTo>
                    <a:pt x="7108" y="3405"/>
                  </a:lnTo>
                  <a:close/>
                  <a:moveTo>
                    <a:pt x="4048" y="3417"/>
                  </a:moveTo>
                  <a:lnTo>
                    <a:pt x="4048" y="3846"/>
                  </a:lnTo>
                  <a:lnTo>
                    <a:pt x="3929" y="3965"/>
                  </a:lnTo>
                  <a:lnTo>
                    <a:pt x="3179" y="3965"/>
                  </a:lnTo>
                  <a:lnTo>
                    <a:pt x="3060" y="3846"/>
                  </a:lnTo>
                  <a:lnTo>
                    <a:pt x="3060" y="3417"/>
                  </a:lnTo>
                  <a:close/>
                  <a:moveTo>
                    <a:pt x="2739" y="3417"/>
                  </a:moveTo>
                  <a:lnTo>
                    <a:pt x="2739" y="3905"/>
                  </a:lnTo>
                  <a:cubicBezTo>
                    <a:pt x="2739" y="3953"/>
                    <a:pt x="2751" y="4001"/>
                    <a:pt x="2774" y="4025"/>
                  </a:cubicBezTo>
                  <a:lnTo>
                    <a:pt x="2941" y="4191"/>
                  </a:lnTo>
                  <a:lnTo>
                    <a:pt x="2941" y="4667"/>
                  </a:lnTo>
                  <a:lnTo>
                    <a:pt x="357" y="4667"/>
                  </a:lnTo>
                  <a:lnTo>
                    <a:pt x="476" y="3453"/>
                  </a:lnTo>
                  <a:cubicBezTo>
                    <a:pt x="476" y="3429"/>
                    <a:pt x="500" y="3417"/>
                    <a:pt x="536" y="3417"/>
                  </a:cubicBezTo>
                  <a:close/>
                  <a:moveTo>
                    <a:pt x="10621" y="3417"/>
                  </a:moveTo>
                  <a:cubicBezTo>
                    <a:pt x="10656" y="3417"/>
                    <a:pt x="10668" y="3429"/>
                    <a:pt x="10680" y="3453"/>
                  </a:cubicBezTo>
                  <a:lnTo>
                    <a:pt x="10799" y="4667"/>
                  </a:lnTo>
                  <a:lnTo>
                    <a:pt x="8204" y="4667"/>
                  </a:lnTo>
                  <a:lnTo>
                    <a:pt x="8204" y="4191"/>
                  </a:lnTo>
                  <a:lnTo>
                    <a:pt x="8382" y="4025"/>
                  </a:lnTo>
                  <a:cubicBezTo>
                    <a:pt x="8406" y="4001"/>
                    <a:pt x="8418" y="3953"/>
                    <a:pt x="8418" y="3905"/>
                  </a:cubicBezTo>
                  <a:lnTo>
                    <a:pt x="8418" y="3417"/>
                  </a:lnTo>
                  <a:close/>
                  <a:moveTo>
                    <a:pt x="3834" y="4298"/>
                  </a:moveTo>
                  <a:lnTo>
                    <a:pt x="3834" y="7644"/>
                  </a:lnTo>
                  <a:lnTo>
                    <a:pt x="3286" y="7644"/>
                  </a:lnTo>
                  <a:lnTo>
                    <a:pt x="3286" y="4298"/>
                  </a:lnTo>
                  <a:close/>
                  <a:moveTo>
                    <a:pt x="7870" y="4298"/>
                  </a:moveTo>
                  <a:lnTo>
                    <a:pt x="7870" y="7644"/>
                  </a:lnTo>
                  <a:lnTo>
                    <a:pt x="7323" y="7644"/>
                  </a:lnTo>
                  <a:lnTo>
                    <a:pt x="7323" y="4298"/>
                  </a:lnTo>
                  <a:close/>
                  <a:moveTo>
                    <a:pt x="5563" y="6230"/>
                  </a:moveTo>
                  <a:cubicBezTo>
                    <a:pt x="5617" y="6230"/>
                    <a:pt x="5674" y="6245"/>
                    <a:pt x="5727" y="6275"/>
                  </a:cubicBezTo>
                  <a:lnTo>
                    <a:pt x="6013" y="6465"/>
                  </a:lnTo>
                  <a:cubicBezTo>
                    <a:pt x="6084" y="6513"/>
                    <a:pt x="6132" y="6596"/>
                    <a:pt x="6132" y="6692"/>
                  </a:cubicBezTo>
                  <a:lnTo>
                    <a:pt x="6132" y="8525"/>
                  </a:lnTo>
                  <a:lnTo>
                    <a:pt x="5013" y="8525"/>
                  </a:lnTo>
                  <a:lnTo>
                    <a:pt x="5013" y="6692"/>
                  </a:lnTo>
                  <a:cubicBezTo>
                    <a:pt x="5013" y="6596"/>
                    <a:pt x="5060" y="6513"/>
                    <a:pt x="5132" y="6465"/>
                  </a:cubicBezTo>
                  <a:lnTo>
                    <a:pt x="5418" y="6275"/>
                  </a:lnTo>
                  <a:cubicBezTo>
                    <a:pt x="5459" y="6245"/>
                    <a:pt x="5510" y="6230"/>
                    <a:pt x="5563" y="6230"/>
                  </a:cubicBezTo>
                  <a:close/>
                  <a:moveTo>
                    <a:pt x="3929" y="7989"/>
                  </a:moveTo>
                  <a:lnTo>
                    <a:pt x="4048" y="8108"/>
                  </a:lnTo>
                  <a:lnTo>
                    <a:pt x="4048" y="8537"/>
                  </a:lnTo>
                  <a:lnTo>
                    <a:pt x="3060" y="8537"/>
                  </a:lnTo>
                  <a:lnTo>
                    <a:pt x="3060" y="8108"/>
                  </a:lnTo>
                  <a:lnTo>
                    <a:pt x="3179" y="7989"/>
                  </a:lnTo>
                  <a:close/>
                  <a:moveTo>
                    <a:pt x="7954" y="7989"/>
                  </a:moveTo>
                  <a:lnTo>
                    <a:pt x="8073" y="8108"/>
                  </a:lnTo>
                  <a:lnTo>
                    <a:pt x="8073" y="8537"/>
                  </a:lnTo>
                  <a:lnTo>
                    <a:pt x="7096" y="8537"/>
                  </a:lnTo>
                  <a:lnTo>
                    <a:pt x="7096" y="8525"/>
                  </a:lnTo>
                  <a:lnTo>
                    <a:pt x="7096" y="8108"/>
                  </a:lnTo>
                  <a:lnTo>
                    <a:pt x="7215" y="7989"/>
                  </a:lnTo>
                  <a:close/>
                  <a:moveTo>
                    <a:pt x="6787" y="3429"/>
                  </a:moveTo>
                  <a:lnTo>
                    <a:pt x="6787" y="3917"/>
                  </a:lnTo>
                  <a:cubicBezTo>
                    <a:pt x="6787" y="3965"/>
                    <a:pt x="6799" y="4013"/>
                    <a:pt x="6834" y="4036"/>
                  </a:cubicBezTo>
                  <a:lnTo>
                    <a:pt x="7013" y="4215"/>
                  </a:lnTo>
                  <a:lnTo>
                    <a:pt x="7013" y="7763"/>
                  </a:lnTo>
                  <a:lnTo>
                    <a:pt x="6834" y="7942"/>
                  </a:lnTo>
                  <a:cubicBezTo>
                    <a:pt x="6799" y="7966"/>
                    <a:pt x="6787" y="8013"/>
                    <a:pt x="6787" y="8061"/>
                  </a:cubicBezTo>
                  <a:lnTo>
                    <a:pt x="6787" y="8549"/>
                  </a:lnTo>
                  <a:lnTo>
                    <a:pt x="6477" y="8525"/>
                  </a:lnTo>
                  <a:lnTo>
                    <a:pt x="6477" y="6692"/>
                  </a:lnTo>
                  <a:cubicBezTo>
                    <a:pt x="6477" y="6501"/>
                    <a:pt x="6370" y="6299"/>
                    <a:pt x="6203" y="6180"/>
                  </a:cubicBezTo>
                  <a:lnTo>
                    <a:pt x="5918" y="5989"/>
                  </a:lnTo>
                  <a:cubicBezTo>
                    <a:pt x="5816" y="5924"/>
                    <a:pt x="5703" y="5891"/>
                    <a:pt x="5589" y="5891"/>
                  </a:cubicBezTo>
                  <a:cubicBezTo>
                    <a:pt x="5474" y="5891"/>
                    <a:pt x="5358" y="5924"/>
                    <a:pt x="5251" y="5989"/>
                  </a:cubicBezTo>
                  <a:lnTo>
                    <a:pt x="4965" y="6180"/>
                  </a:lnTo>
                  <a:cubicBezTo>
                    <a:pt x="4810" y="6299"/>
                    <a:pt x="4703" y="6477"/>
                    <a:pt x="4703" y="6692"/>
                  </a:cubicBezTo>
                  <a:lnTo>
                    <a:pt x="4703" y="8525"/>
                  </a:lnTo>
                  <a:lnTo>
                    <a:pt x="4394" y="8525"/>
                  </a:lnTo>
                  <a:lnTo>
                    <a:pt x="4394" y="8025"/>
                  </a:lnTo>
                  <a:cubicBezTo>
                    <a:pt x="4394" y="7989"/>
                    <a:pt x="4370" y="7942"/>
                    <a:pt x="4346" y="7906"/>
                  </a:cubicBezTo>
                  <a:lnTo>
                    <a:pt x="4167" y="7751"/>
                  </a:lnTo>
                  <a:lnTo>
                    <a:pt x="4167" y="4203"/>
                  </a:lnTo>
                  <a:lnTo>
                    <a:pt x="4346" y="4036"/>
                  </a:lnTo>
                  <a:cubicBezTo>
                    <a:pt x="4370" y="4013"/>
                    <a:pt x="4394" y="3965"/>
                    <a:pt x="4394" y="3917"/>
                  </a:cubicBezTo>
                  <a:lnTo>
                    <a:pt x="4394" y="3429"/>
                  </a:lnTo>
                  <a:close/>
                  <a:moveTo>
                    <a:pt x="8525" y="8847"/>
                  </a:moveTo>
                  <a:lnTo>
                    <a:pt x="8525" y="9311"/>
                  </a:lnTo>
                  <a:lnTo>
                    <a:pt x="2631" y="9311"/>
                  </a:lnTo>
                  <a:lnTo>
                    <a:pt x="2631" y="8847"/>
                  </a:lnTo>
                  <a:close/>
                  <a:moveTo>
                    <a:pt x="1858" y="9632"/>
                  </a:moveTo>
                  <a:lnTo>
                    <a:pt x="1858" y="10097"/>
                  </a:lnTo>
                  <a:lnTo>
                    <a:pt x="607" y="10097"/>
                  </a:lnTo>
                  <a:lnTo>
                    <a:pt x="607" y="9632"/>
                  </a:lnTo>
                  <a:close/>
                  <a:moveTo>
                    <a:pt x="8978" y="9632"/>
                  </a:moveTo>
                  <a:lnTo>
                    <a:pt x="8978" y="10097"/>
                  </a:lnTo>
                  <a:lnTo>
                    <a:pt x="2203" y="10097"/>
                  </a:lnTo>
                  <a:lnTo>
                    <a:pt x="2203" y="9632"/>
                  </a:lnTo>
                  <a:close/>
                  <a:moveTo>
                    <a:pt x="10549" y="9632"/>
                  </a:moveTo>
                  <a:lnTo>
                    <a:pt x="10549" y="10097"/>
                  </a:lnTo>
                  <a:lnTo>
                    <a:pt x="9299" y="10097"/>
                  </a:lnTo>
                  <a:lnTo>
                    <a:pt x="9299" y="9632"/>
                  </a:lnTo>
                  <a:close/>
                  <a:moveTo>
                    <a:pt x="5566" y="0"/>
                  </a:moveTo>
                  <a:cubicBezTo>
                    <a:pt x="5531" y="0"/>
                    <a:pt x="5495" y="12"/>
                    <a:pt x="5465" y="36"/>
                  </a:cubicBezTo>
                  <a:lnTo>
                    <a:pt x="4417" y="857"/>
                  </a:lnTo>
                  <a:cubicBezTo>
                    <a:pt x="4346" y="917"/>
                    <a:pt x="4334" y="1024"/>
                    <a:pt x="4394" y="1096"/>
                  </a:cubicBezTo>
                  <a:cubicBezTo>
                    <a:pt x="4427" y="1136"/>
                    <a:pt x="4473" y="1158"/>
                    <a:pt x="4521" y="1158"/>
                  </a:cubicBezTo>
                  <a:cubicBezTo>
                    <a:pt x="4557" y="1158"/>
                    <a:pt x="4596" y="1145"/>
                    <a:pt x="4632" y="1119"/>
                  </a:cubicBezTo>
                  <a:lnTo>
                    <a:pt x="5560" y="393"/>
                  </a:lnTo>
                  <a:lnTo>
                    <a:pt x="8025" y="2298"/>
                  </a:lnTo>
                  <a:lnTo>
                    <a:pt x="3143" y="2298"/>
                  </a:lnTo>
                  <a:lnTo>
                    <a:pt x="4036" y="1596"/>
                  </a:lnTo>
                  <a:cubicBezTo>
                    <a:pt x="4108" y="1536"/>
                    <a:pt x="4120" y="1441"/>
                    <a:pt x="4060" y="1358"/>
                  </a:cubicBezTo>
                  <a:cubicBezTo>
                    <a:pt x="4026" y="1317"/>
                    <a:pt x="3977" y="1296"/>
                    <a:pt x="3928" y="1296"/>
                  </a:cubicBezTo>
                  <a:cubicBezTo>
                    <a:pt x="3891" y="1296"/>
                    <a:pt x="3853" y="1308"/>
                    <a:pt x="3822" y="1334"/>
                  </a:cubicBezTo>
                  <a:lnTo>
                    <a:pt x="2584" y="2298"/>
                  </a:lnTo>
                  <a:lnTo>
                    <a:pt x="2453" y="2298"/>
                  </a:lnTo>
                  <a:cubicBezTo>
                    <a:pt x="2250" y="2298"/>
                    <a:pt x="2072" y="2477"/>
                    <a:pt x="2072" y="2691"/>
                  </a:cubicBezTo>
                  <a:lnTo>
                    <a:pt x="2072" y="3048"/>
                  </a:lnTo>
                  <a:lnTo>
                    <a:pt x="2072" y="3108"/>
                  </a:lnTo>
                  <a:lnTo>
                    <a:pt x="524" y="3108"/>
                  </a:lnTo>
                  <a:cubicBezTo>
                    <a:pt x="322" y="3108"/>
                    <a:pt x="167" y="3251"/>
                    <a:pt x="131" y="3441"/>
                  </a:cubicBezTo>
                  <a:lnTo>
                    <a:pt x="0" y="4834"/>
                  </a:lnTo>
                  <a:cubicBezTo>
                    <a:pt x="0" y="4870"/>
                    <a:pt x="12" y="4918"/>
                    <a:pt x="48" y="4953"/>
                  </a:cubicBezTo>
                  <a:cubicBezTo>
                    <a:pt x="72" y="4977"/>
                    <a:pt x="119" y="5013"/>
                    <a:pt x="167" y="5013"/>
                  </a:cubicBezTo>
                  <a:lnTo>
                    <a:pt x="262" y="5013"/>
                  </a:lnTo>
                  <a:lnTo>
                    <a:pt x="262" y="5822"/>
                  </a:lnTo>
                  <a:cubicBezTo>
                    <a:pt x="262" y="5918"/>
                    <a:pt x="345" y="5989"/>
                    <a:pt x="429" y="5989"/>
                  </a:cubicBezTo>
                  <a:cubicBezTo>
                    <a:pt x="524" y="5989"/>
                    <a:pt x="596" y="5918"/>
                    <a:pt x="596" y="5822"/>
                  </a:cubicBezTo>
                  <a:lnTo>
                    <a:pt x="596" y="5013"/>
                  </a:lnTo>
                  <a:lnTo>
                    <a:pt x="2965" y="5013"/>
                  </a:lnTo>
                  <a:lnTo>
                    <a:pt x="2965" y="7763"/>
                  </a:lnTo>
                  <a:lnTo>
                    <a:pt x="2798" y="7930"/>
                  </a:lnTo>
                  <a:cubicBezTo>
                    <a:pt x="2762" y="7954"/>
                    <a:pt x="2751" y="8001"/>
                    <a:pt x="2751" y="8049"/>
                  </a:cubicBezTo>
                  <a:lnTo>
                    <a:pt x="2751" y="8537"/>
                  </a:lnTo>
                  <a:lnTo>
                    <a:pt x="2489" y="8537"/>
                  </a:lnTo>
                  <a:cubicBezTo>
                    <a:pt x="2393" y="8537"/>
                    <a:pt x="2322" y="8608"/>
                    <a:pt x="2322" y="8704"/>
                  </a:cubicBezTo>
                  <a:lnTo>
                    <a:pt x="2322" y="9323"/>
                  </a:lnTo>
                  <a:lnTo>
                    <a:pt x="643" y="9323"/>
                  </a:lnTo>
                  <a:lnTo>
                    <a:pt x="643" y="6584"/>
                  </a:lnTo>
                  <a:cubicBezTo>
                    <a:pt x="643" y="6501"/>
                    <a:pt x="560" y="6418"/>
                    <a:pt x="476" y="6418"/>
                  </a:cubicBezTo>
                  <a:cubicBezTo>
                    <a:pt x="381" y="6418"/>
                    <a:pt x="310" y="6501"/>
                    <a:pt x="310" y="6584"/>
                  </a:cubicBezTo>
                  <a:lnTo>
                    <a:pt x="310" y="10275"/>
                  </a:lnTo>
                  <a:cubicBezTo>
                    <a:pt x="310" y="10371"/>
                    <a:pt x="381" y="10442"/>
                    <a:pt x="476" y="10442"/>
                  </a:cubicBezTo>
                  <a:lnTo>
                    <a:pt x="10740" y="10442"/>
                  </a:lnTo>
                  <a:cubicBezTo>
                    <a:pt x="10835" y="10442"/>
                    <a:pt x="10906" y="10371"/>
                    <a:pt x="10906" y="10275"/>
                  </a:cubicBezTo>
                  <a:lnTo>
                    <a:pt x="10906" y="8347"/>
                  </a:lnTo>
                  <a:cubicBezTo>
                    <a:pt x="10906" y="8251"/>
                    <a:pt x="10835" y="8180"/>
                    <a:pt x="10740" y="8180"/>
                  </a:cubicBezTo>
                  <a:cubicBezTo>
                    <a:pt x="10656" y="8180"/>
                    <a:pt x="10585" y="8251"/>
                    <a:pt x="10585" y="8347"/>
                  </a:cubicBezTo>
                  <a:lnTo>
                    <a:pt x="10585" y="9323"/>
                  </a:lnTo>
                  <a:lnTo>
                    <a:pt x="8894" y="9323"/>
                  </a:lnTo>
                  <a:lnTo>
                    <a:pt x="8894" y="8704"/>
                  </a:lnTo>
                  <a:cubicBezTo>
                    <a:pt x="8894" y="8608"/>
                    <a:pt x="8823" y="8537"/>
                    <a:pt x="8739" y="8537"/>
                  </a:cubicBezTo>
                  <a:lnTo>
                    <a:pt x="8466" y="8537"/>
                  </a:lnTo>
                  <a:lnTo>
                    <a:pt x="8466" y="8049"/>
                  </a:lnTo>
                  <a:cubicBezTo>
                    <a:pt x="8466" y="8001"/>
                    <a:pt x="8454" y="7954"/>
                    <a:pt x="8418" y="7930"/>
                  </a:cubicBezTo>
                  <a:lnTo>
                    <a:pt x="8239" y="7763"/>
                  </a:lnTo>
                  <a:lnTo>
                    <a:pt x="8239" y="5013"/>
                  </a:lnTo>
                  <a:lnTo>
                    <a:pt x="10549" y="5013"/>
                  </a:lnTo>
                  <a:lnTo>
                    <a:pt x="10549" y="7585"/>
                  </a:lnTo>
                  <a:cubicBezTo>
                    <a:pt x="10549" y="7668"/>
                    <a:pt x="10621" y="7751"/>
                    <a:pt x="10716" y="7751"/>
                  </a:cubicBezTo>
                  <a:cubicBezTo>
                    <a:pt x="10799" y="7751"/>
                    <a:pt x="10883" y="7668"/>
                    <a:pt x="10883" y="7585"/>
                  </a:cubicBezTo>
                  <a:lnTo>
                    <a:pt x="10883" y="5013"/>
                  </a:lnTo>
                  <a:lnTo>
                    <a:pt x="10978" y="5013"/>
                  </a:lnTo>
                  <a:cubicBezTo>
                    <a:pt x="11025" y="5013"/>
                    <a:pt x="11073" y="4989"/>
                    <a:pt x="11097" y="4953"/>
                  </a:cubicBezTo>
                  <a:cubicBezTo>
                    <a:pt x="11133" y="4906"/>
                    <a:pt x="11144" y="4858"/>
                    <a:pt x="11133" y="4810"/>
                  </a:cubicBezTo>
                  <a:lnTo>
                    <a:pt x="11002" y="3429"/>
                  </a:lnTo>
                  <a:cubicBezTo>
                    <a:pt x="10978" y="3239"/>
                    <a:pt x="10811" y="3084"/>
                    <a:pt x="10609" y="3084"/>
                  </a:cubicBezTo>
                  <a:lnTo>
                    <a:pt x="9061" y="3084"/>
                  </a:lnTo>
                  <a:lnTo>
                    <a:pt x="9061" y="3024"/>
                  </a:lnTo>
                  <a:lnTo>
                    <a:pt x="9061" y="2667"/>
                  </a:lnTo>
                  <a:cubicBezTo>
                    <a:pt x="9061" y="2465"/>
                    <a:pt x="8882" y="2286"/>
                    <a:pt x="8680" y="2286"/>
                  </a:cubicBezTo>
                  <a:lnTo>
                    <a:pt x="8537" y="2286"/>
                  </a:lnTo>
                  <a:lnTo>
                    <a:pt x="5668" y="36"/>
                  </a:lnTo>
                  <a:cubicBezTo>
                    <a:pt x="5638" y="12"/>
                    <a:pt x="5602" y="0"/>
                    <a:pt x="5566" y="0"/>
                  </a:cubicBez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65;p42">
              <a:extLst>
                <a:ext uri="{FF2B5EF4-FFF2-40B4-BE49-F238E27FC236}">
                  <a16:creationId xmlns:a16="http://schemas.microsoft.com/office/drawing/2014/main" id="{EA7BABE8-01E4-57B8-A5B8-94D385DFF514}"/>
                </a:ext>
              </a:extLst>
            </p:cNvPr>
            <p:cNvSpPr/>
            <p:nvPr/>
          </p:nvSpPr>
          <p:spPr>
            <a:xfrm>
              <a:off x="2897827" y="2604753"/>
              <a:ext cx="48197" cy="64506"/>
            </a:xfrm>
            <a:custGeom>
              <a:avLst/>
              <a:gdLst/>
              <a:ahLst/>
              <a:cxnLst/>
              <a:rect l="l" t="t" r="r" b="b"/>
              <a:pathLst>
                <a:path w="1513" h="2025" extrusionOk="0">
                  <a:moveTo>
                    <a:pt x="762" y="334"/>
                  </a:moveTo>
                  <a:cubicBezTo>
                    <a:pt x="989" y="334"/>
                    <a:pt x="1191" y="524"/>
                    <a:pt x="1191" y="762"/>
                  </a:cubicBezTo>
                  <a:lnTo>
                    <a:pt x="1191" y="1703"/>
                  </a:lnTo>
                  <a:lnTo>
                    <a:pt x="334" y="1703"/>
                  </a:lnTo>
                  <a:lnTo>
                    <a:pt x="334" y="762"/>
                  </a:lnTo>
                  <a:cubicBezTo>
                    <a:pt x="334" y="524"/>
                    <a:pt x="524" y="334"/>
                    <a:pt x="762" y="334"/>
                  </a:cubicBezTo>
                  <a:close/>
                  <a:moveTo>
                    <a:pt x="750" y="0"/>
                  </a:moveTo>
                  <a:cubicBezTo>
                    <a:pt x="334" y="0"/>
                    <a:pt x="0" y="346"/>
                    <a:pt x="0" y="762"/>
                  </a:cubicBezTo>
                  <a:lnTo>
                    <a:pt x="0" y="1858"/>
                  </a:lnTo>
                  <a:cubicBezTo>
                    <a:pt x="0" y="1953"/>
                    <a:pt x="72" y="2024"/>
                    <a:pt x="155" y="2024"/>
                  </a:cubicBezTo>
                  <a:lnTo>
                    <a:pt x="1346" y="2024"/>
                  </a:lnTo>
                  <a:cubicBezTo>
                    <a:pt x="1441" y="2024"/>
                    <a:pt x="1512" y="1953"/>
                    <a:pt x="1512" y="1858"/>
                  </a:cubicBezTo>
                  <a:lnTo>
                    <a:pt x="1512" y="762"/>
                  </a:lnTo>
                  <a:cubicBezTo>
                    <a:pt x="1512" y="346"/>
                    <a:pt x="1167" y="0"/>
                    <a:pt x="750" y="0"/>
                  </a:cubicBez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6;p42">
              <a:extLst>
                <a:ext uri="{FF2B5EF4-FFF2-40B4-BE49-F238E27FC236}">
                  <a16:creationId xmlns:a16="http://schemas.microsoft.com/office/drawing/2014/main" id="{5EB31E9F-0DFE-9CA3-D4E7-FE27C5B81D71}"/>
                </a:ext>
              </a:extLst>
            </p:cNvPr>
            <p:cNvSpPr/>
            <p:nvPr/>
          </p:nvSpPr>
          <p:spPr>
            <a:xfrm>
              <a:off x="2775695" y="2551650"/>
              <a:ext cx="51223" cy="51223"/>
            </a:xfrm>
            <a:custGeom>
              <a:avLst/>
              <a:gdLst/>
              <a:ahLst/>
              <a:cxnLst/>
              <a:rect l="l" t="t" r="r" b="b"/>
              <a:pathLst>
                <a:path w="1608" h="1608" extrusionOk="0">
                  <a:moveTo>
                    <a:pt x="810" y="310"/>
                  </a:moveTo>
                  <a:cubicBezTo>
                    <a:pt x="1060" y="310"/>
                    <a:pt x="1286" y="524"/>
                    <a:pt x="1286" y="786"/>
                  </a:cubicBezTo>
                  <a:cubicBezTo>
                    <a:pt x="1263" y="1060"/>
                    <a:pt x="1060" y="1262"/>
                    <a:pt x="810" y="1262"/>
                  </a:cubicBezTo>
                  <a:cubicBezTo>
                    <a:pt x="560" y="1262"/>
                    <a:pt x="334" y="1060"/>
                    <a:pt x="334" y="786"/>
                  </a:cubicBezTo>
                  <a:cubicBezTo>
                    <a:pt x="334" y="536"/>
                    <a:pt x="536" y="310"/>
                    <a:pt x="810" y="310"/>
                  </a:cubicBezTo>
                  <a:close/>
                  <a:moveTo>
                    <a:pt x="810" y="0"/>
                  </a:moveTo>
                  <a:cubicBezTo>
                    <a:pt x="358" y="0"/>
                    <a:pt x="1" y="358"/>
                    <a:pt x="1" y="810"/>
                  </a:cubicBezTo>
                  <a:cubicBezTo>
                    <a:pt x="1" y="1251"/>
                    <a:pt x="358" y="1608"/>
                    <a:pt x="810" y="1608"/>
                  </a:cubicBezTo>
                  <a:cubicBezTo>
                    <a:pt x="1251" y="1608"/>
                    <a:pt x="1608" y="1251"/>
                    <a:pt x="1608" y="810"/>
                  </a:cubicBezTo>
                  <a:cubicBezTo>
                    <a:pt x="1596" y="358"/>
                    <a:pt x="1239" y="0"/>
                    <a:pt x="810" y="0"/>
                  </a:cubicBezTo>
                  <a:close/>
                </a:path>
              </a:pathLst>
            </a:custGeom>
            <a:grpFill/>
            <a:ln>
              <a:solidFill>
                <a:srgbClr val="006BB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rminator 18">
            <a:extLst>
              <a:ext uri="{FF2B5EF4-FFF2-40B4-BE49-F238E27FC236}">
                <a16:creationId xmlns:a16="http://schemas.microsoft.com/office/drawing/2014/main" id="{73CDAE9E-CC81-A839-FE26-686DF20AF13E}"/>
              </a:ext>
            </a:extLst>
          </p:cNvPr>
          <p:cNvSpPr/>
          <p:nvPr/>
        </p:nvSpPr>
        <p:spPr>
          <a:xfrm>
            <a:off x="452092" y="436582"/>
            <a:ext cx="3481764" cy="1619907"/>
          </a:xfrm>
          <a:prstGeom prst="flowChartTerminator">
            <a:avLst/>
          </a:prstGeom>
          <a:solidFill>
            <a:srgbClr val="3280B6"/>
          </a:solidFill>
          <a:ln>
            <a:solidFill>
              <a:srgbClr val="3280B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B383C53-6D1F-B0DF-047F-72DA9DCC1E0F}"/>
              </a:ext>
            </a:extLst>
          </p:cNvPr>
          <p:cNvSpPr txBox="1"/>
          <p:nvPr/>
        </p:nvSpPr>
        <p:spPr>
          <a:xfrm>
            <a:off x="-390713" y="529984"/>
            <a:ext cx="5074375" cy="1384995"/>
          </a:xfrm>
          <a:prstGeom prst="rect">
            <a:avLst/>
          </a:prstGeom>
          <a:noFill/>
        </p:spPr>
        <p:txBody>
          <a:bodyPr wrap="square">
            <a:spAutoFit/>
          </a:bodyPr>
          <a:lstStyle/>
          <a:p>
            <a:pPr algn="ctr"/>
            <a:r>
              <a:rPr lang="en" sz="2800" b="1" dirty="0">
                <a:solidFill>
                  <a:schemeClr val="bg1"/>
                </a:solidFill>
                <a:latin typeface="Myriad Pro Light" panose="020B0403030403020204" pitchFamily="34" charset="0"/>
                <a:ea typeface="Signika"/>
                <a:cs typeface="Malayalam MN" pitchFamily="2" charset="0"/>
                <a:sym typeface="Signika"/>
              </a:rPr>
              <a:t>Outcomes</a:t>
            </a:r>
          </a:p>
          <a:p>
            <a:pPr algn="ctr"/>
            <a:r>
              <a:rPr lang="en" sz="2800" b="1" dirty="0">
                <a:solidFill>
                  <a:schemeClr val="bg1"/>
                </a:solidFill>
                <a:latin typeface="Myriad Pro Light" panose="020B0403030403020204" pitchFamily="34" charset="0"/>
                <a:ea typeface="Signika"/>
                <a:cs typeface="Malayalam MN" pitchFamily="2" charset="0"/>
                <a:sym typeface="Signika"/>
              </a:rPr>
              <a:t> for </a:t>
            </a:r>
            <a:r>
              <a:rPr lang="en" sz="2800" b="1" dirty="0">
                <a:solidFill>
                  <a:schemeClr val="bg1"/>
                </a:solidFill>
                <a:latin typeface="Myriad Pro Light" panose="020B0403030403020204" pitchFamily="34" charset="0"/>
                <a:cs typeface="Malayalam MN" pitchFamily="2" charset="0"/>
                <a:sym typeface="Signika"/>
              </a:rPr>
              <a:t>Those</a:t>
            </a:r>
          </a:p>
          <a:p>
            <a:pPr algn="ctr"/>
            <a:r>
              <a:rPr lang="en" sz="2800" b="1" dirty="0">
                <a:solidFill>
                  <a:schemeClr val="bg1"/>
                </a:solidFill>
                <a:latin typeface="Myriad Pro Light" panose="020B0403030403020204" pitchFamily="34" charset="0"/>
                <a:cs typeface="Malayalam MN" pitchFamily="2" charset="0"/>
                <a:sym typeface="Signika"/>
              </a:rPr>
              <a:t> W</a:t>
            </a:r>
            <a:r>
              <a:rPr lang="en-CA" sz="2800" b="1" dirty="0">
                <a:solidFill>
                  <a:schemeClr val="bg1"/>
                </a:solidFill>
                <a:latin typeface="Myriad Pro Light" panose="020B0403030403020204" pitchFamily="34" charset="0"/>
                <a:cs typeface="Malayalam MN" pitchFamily="2" charset="0"/>
                <a:sym typeface="Signika"/>
              </a:rPr>
              <a:t>h</a:t>
            </a:r>
            <a:r>
              <a:rPr lang="en" sz="2800" b="1" dirty="0">
                <a:solidFill>
                  <a:schemeClr val="bg1"/>
                </a:solidFill>
                <a:latin typeface="Myriad Pro Light" panose="020B0403030403020204" pitchFamily="34" charset="0"/>
                <a:cs typeface="Malayalam MN" pitchFamily="2" charset="0"/>
                <a:sym typeface="Signika"/>
              </a:rPr>
              <a:t>o Bully</a:t>
            </a:r>
            <a:endParaRPr lang="en-US" sz="2800" dirty="0">
              <a:solidFill>
                <a:schemeClr val="bg1"/>
              </a:solidFill>
              <a:latin typeface="Myriad Pro Light" panose="020B0403030403020204" pitchFamily="34" charset="0"/>
            </a:endParaRPr>
          </a:p>
        </p:txBody>
      </p:sp>
      <p:sp>
        <p:nvSpPr>
          <p:cNvPr id="31" name="Google Shape;7451;p70">
            <a:extLst>
              <a:ext uri="{FF2B5EF4-FFF2-40B4-BE49-F238E27FC236}">
                <a16:creationId xmlns:a16="http://schemas.microsoft.com/office/drawing/2014/main" id="{478F176D-9F5B-A28B-47B3-0A9CB34F8D4D}"/>
              </a:ext>
            </a:extLst>
          </p:cNvPr>
          <p:cNvSpPr/>
          <p:nvPr/>
        </p:nvSpPr>
        <p:spPr>
          <a:xfrm rot="922711" flipH="1">
            <a:off x="3710573" y="1913668"/>
            <a:ext cx="1008275" cy="1575250"/>
          </a:xfrm>
          <a:custGeom>
            <a:avLst/>
            <a:gdLst/>
            <a:ahLst/>
            <a:cxnLst/>
            <a:rect l="l" t="t" r="r" b="b"/>
            <a:pathLst>
              <a:path w="13820" h="20012" extrusionOk="0">
                <a:moveTo>
                  <a:pt x="977" y="750"/>
                </a:moveTo>
                <a:lnTo>
                  <a:pt x="977" y="750"/>
                </a:lnTo>
                <a:cubicBezTo>
                  <a:pt x="2845" y="1150"/>
                  <a:pt x="4680" y="1217"/>
                  <a:pt x="6648" y="1584"/>
                </a:cubicBezTo>
                <a:cubicBezTo>
                  <a:pt x="6247" y="1851"/>
                  <a:pt x="5814" y="2084"/>
                  <a:pt x="5380" y="2318"/>
                </a:cubicBezTo>
                <a:cubicBezTo>
                  <a:pt x="5213" y="2418"/>
                  <a:pt x="5013" y="2451"/>
                  <a:pt x="5013" y="2685"/>
                </a:cubicBezTo>
                <a:cubicBezTo>
                  <a:pt x="5013" y="2885"/>
                  <a:pt x="5147" y="3085"/>
                  <a:pt x="5347" y="3152"/>
                </a:cubicBezTo>
                <a:cubicBezTo>
                  <a:pt x="5680" y="3252"/>
                  <a:pt x="5947" y="3419"/>
                  <a:pt x="6147" y="3685"/>
                </a:cubicBezTo>
                <a:cubicBezTo>
                  <a:pt x="6714" y="4252"/>
                  <a:pt x="7315" y="4853"/>
                  <a:pt x="7849" y="5453"/>
                </a:cubicBezTo>
                <a:cubicBezTo>
                  <a:pt x="8983" y="6788"/>
                  <a:pt x="9950" y="8222"/>
                  <a:pt x="10717" y="9756"/>
                </a:cubicBezTo>
                <a:cubicBezTo>
                  <a:pt x="11851" y="11724"/>
                  <a:pt x="12585" y="13926"/>
                  <a:pt x="12919" y="16194"/>
                </a:cubicBezTo>
                <a:cubicBezTo>
                  <a:pt x="13019" y="17062"/>
                  <a:pt x="12952" y="17929"/>
                  <a:pt x="12719" y="18796"/>
                </a:cubicBezTo>
                <a:cubicBezTo>
                  <a:pt x="12632" y="19116"/>
                  <a:pt x="12494" y="19309"/>
                  <a:pt x="12150" y="19309"/>
                </a:cubicBezTo>
                <a:cubicBezTo>
                  <a:pt x="12100" y="19309"/>
                  <a:pt x="12045" y="19305"/>
                  <a:pt x="11985" y="19297"/>
                </a:cubicBezTo>
                <a:cubicBezTo>
                  <a:pt x="10317" y="19063"/>
                  <a:pt x="8649" y="18863"/>
                  <a:pt x="6948" y="18696"/>
                </a:cubicBezTo>
                <a:cubicBezTo>
                  <a:pt x="6648" y="18663"/>
                  <a:pt x="6548" y="18629"/>
                  <a:pt x="6714" y="18263"/>
                </a:cubicBezTo>
                <a:cubicBezTo>
                  <a:pt x="7682" y="16161"/>
                  <a:pt x="8049" y="13826"/>
                  <a:pt x="7815" y="11524"/>
                </a:cubicBezTo>
                <a:cubicBezTo>
                  <a:pt x="7582" y="9256"/>
                  <a:pt x="6648" y="7221"/>
                  <a:pt x="5680" y="5186"/>
                </a:cubicBezTo>
                <a:cubicBezTo>
                  <a:pt x="5380" y="4653"/>
                  <a:pt x="5080" y="4119"/>
                  <a:pt x="4713" y="3652"/>
                </a:cubicBezTo>
                <a:cubicBezTo>
                  <a:pt x="4566" y="3423"/>
                  <a:pt x="4426" y="3314"/>
                  <a:pt x="4283" y="3314"/>
                </a:cubicBezTo>
                <a:cubicBezTo>
                  <a:pt x="4135" y="3314"/>
                  <a:pt x="3982" y="3431"/>
                  <a:pt x="3812" y="3652"/>
                </a:cubicBezTo>
                <a:cubicBezTo>
                  <a:pt x="3479" y="4219"/>
                  <a:pt x="3079" y="4753"/>
                  <a:pt x="2645" y="5287"/>
                </a:cubicBezTo>
                <a:cubicBezTo>
                  <a:pt x="2211" y="3719"/>
                  <a:pt x="1678" y="2184"/>
                  <a:pt x="977" y="750"/>
                </a:cubicBezTo>
                <a:close/>
                <a:moveTo>
                  <a:pt x="775" y="1"/>
                </a:moveTo>
                <a:cubicBezTo>
                  <a:pt x="221" y="1"/>
                  <a:pt x="0" y="385"/>
                  <a:pt x="210" y="983"/>
                </a:cubicBezTo>
                <a:cubicBezTo>
                  <a:pt x="310" y="1317"/>
                  <a:pt x="477" y="1617"/>
                  <a:pt x="610" y="1951"/>
                </a:cubicBezTo>
                <a:cubicBezTo>
                  <a:pt x="1211" y="3185"/>
                  <a:pt x="1644" y="4453"/>
                  <a:pt x="2011" y="5787"/>
                </a:cubicBezTo>
                <a:cubicBezTo>
                  <a:pt x="2078" y="6020"/>
                  <a:pt x="2145" y="6287"/>
                  <a:pt x="2445" y="6354"/>
                </a:cubicBezTo>
                <a:cubicBezTo>
                  <a:pt x="2466" y="6356"/>
                  <a:pt x="2487" y="6357"/>
                  <a:pt x="2507" y="6357"/>
                </a:cubicBezTo>
                <a:cubicBezTo>
                  <a:pt x="2791" y="6357"/>
                  <a:pt x="2887" y="6141"/>
                  <a:pt x="3012" y="5954"/>
                </a:cubicBezTo>
                <a:cubicBezTo>
                  <a:pt x="3445" y="5420"/>
                  <a:pt x="3846" y="4853"/>
                  <a:pt x="4279" y="4252"/>
                </a:cubicBezTo>
                <a:cubicBezTo>
                  <a:pt x="5580" y="6454"/>
                  <a:pt x="6681" y="8722"/>
                  <a:pt x="7015" y="11224"/>
                </a:cubicBezTo>
                <a:cubicBezTo>
                  <a:pt x="7448" y="13693"/>
                  <a:pt x="7015" y="16261"/>
                  <a:pt x="5814" y="18463"/>
                </a:cubicBezTo>
                <a:cubicBezTo>
                  <a:pt x="5547" y="18930"/>
                  <a:pt x="5747" y="19197"/>
                  <a:pt x="6348" y="19297"/>
                </a:cubicBezTo>
                <a:lnTo>
                  <a:pt x="10751" y="19797"/>
                </a:lnTo>
                <a:lnTo>
                  <a:pt x="12352" y="19997"/>
                </a:lnTo>
                <a:cubicBezTo>
                  <a:pt x="12397" y="20007"/>
                  <a:pt x="12441" y="20012"/>
                  <a:pt x="12486" y="20012"/>
                </a:cubicBezTo>
                <a:cubicBezTo>
                  <a:pt x="12738" y="20012"/>
                  <a:pt x="12972" y="19857"/>
                  <a:pt x="13086" y="19630"/>
                </a:cubicBezTo>
                <a:cubicBezTo>
                  <a:pt x="13619" y="18596"/>
                  <a:pt x="13820" y="17395"/>
                  <a:pt x="13653" y="16228"/>
                </a:cubicBezTo>
                <a:cubicBezTo>
                  <a:pt x="13386" y="14059"/>
                  <a:pt x="12752" y="11925"/>
                  <a:pt x="11685" y="10023"/>
                </a:cubicBezTo>
                <a:cubicBezTo>
                  <a:pt x="10317" y="7255"/>
                  <a:pt x="8649" y="4753"/>
                  <a:pt x="6247" y="2718"/>
                </a:cubicBezTo>
                <a:cubicBezTo>
                  <a:pt x="6648" y="2451"/>
                  <a:pt x="7015" y="2184"/>
                  <a:pt x="7415" y="1917"/>
                </a:cubicBezTo>
                <a:cubicBezTo>
                  <a:pt x="7615" y="1817"/>
                  <a:pt x="7749" y="1684"/>
                  <a:pt x="7749" y="1450"/>
                </a:cubicBezTo>
                <a:cubicBezTo>
                  <a:pt x="7749" y="1217"/>
                  <a:pt x="7548" y="1150"/>
                  <a:pt x="7348" y="1050"/>
                </a:cubicBezTo>
                <a:cubicBezTo>
                  <a:pt x="6281" y="617"/>
                  <a:pt x="5147" y="583"/>
                  <a:pt x="4046" y="483"/>
                </a:cubicBezTo>
                <a:cubicBezTo>
                  <a:pt x="3012" y="383"/>
                  <a:pt x="2011" y="150"/>
                  <a:pt x="977" y="16"/>
                </a:cubicBezTo>
                <a:cubicBezTo>
                  <a:pt x="905" y="6"/>
                  <a:pt x="838" y="1"/>
                  <a:pt x="775" y="1"/>
                </a:cubicBezTo>
                <a:close/>
              </a:path>
            </a:pathLst>
          </a:custGeom>
          <a:solidFill>
            <a:srgbClr val="C00000"/>
          </a:solidFill>
          <a:ln>
            <a:solidFill>
              <a:schemeClr val="accent4"/>
            </a:solidFill>
          </a:ln>
          <a:scene3d>
            <a:camera prst="orthographicFront">
              <a:rot lat="10800000" lon="10800000" rev="0"/>
            </a:camera>
            <a:lightRig rig="threePt" dir="t"/>
          </a:scene3d>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descr="Logo, company name&#10;&#10;Description automatically generated">
            <a:extLst>
              <a:ext uri="{FF2B5EF4-FFF2-40B4-BE49-F238E27FC236}">
                <a16:creationId xmlns:a16="http://schemas.microsoft.com/office/drawing/2014/main" id="{6F470AC4-317E-05F1-577D-D3D0D6A3B2A2}"/>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sp>
        <p:nvSpPr>
          <p:cNvPr id="22" name="Google Shape;5347;p54">
            <a:extLst>
              <a:ext uri="{FF2B5EF4-FFF2-40B4-BE49-F238E27FC236}">
                <a16:creationId xmlns:a16="http://schemas.microsoft.com/office/drawing/2014/main" id="{20C9778B-B2F6-0E90-8B41-0B20E47F0900}"/>
              </a:ext>
            </a:extLst>
          </p:cNvPr>
          <p:cNvSpPr/>
          <p:nvPr/>
        </p:nvSpPr>
        <p:spPr>
          <a:xfrm>
            <a:off x="2511016" y="3619766"/>
            <a:ext cx="2771088" cy="2949336"/>
          </a:xfrm>
          <a:custGeom>
            <a:avLst/>
            <a:gdLst/>
            <a:ahLst/>
            <a:cxnLst/>
            <a:rect l="l" t="t" r="r" b="b"/>
            <a:pathLst>
              <a:path w="38477" h="20386" extrusionOk="0">
                <a:moveTo>
                  <a:pt x="27002" y="957"/>
                </a:moveTo>
                <a:lnTo>
                  <a:pt x="27385" y="995"/>
                </a:lnTo>
                <a:lnTo>
                  <a:pt x="27844" y="1033"/>
                </a:lnTo>
                <a:cubicBezTo>
                  <a:pt x="28150" y="1110"/>
                  <a:pt x="28418" y="1148"/>
                  <a:pt x="28723" y="1225"/>
                </a:cubicBezTo>
                <a:cubicBezTo>
                  <a:pt x="29029" y="1301"/>
                  <a:pt x="29335" y="1378"/>
                  <a:pt x="29641" y="1454"/>
                </a:cubicBezTo>
                <a:cubicBezTo>
                  <a:pt x="30215" y="1645"/>
                  <a:pt x="30827" y="1837"/>
                  <a:pt x="31401" y="2066"/>
                </a:cubicBezTo>
                <a:cubicBezTo>
                  <a:pt x="31668" y="2181"/>
                  <a:pt x="31860" y="2296"/>
                  <a:pt x="32166" y="2410"/>
                </a:cubicBezTo>
                <a:cubicBezTo>
                  <a:pt x="32433" y="2525"/>
                  <a:pt x="32701" y="2716"/>
                  <a:pt x="33007" y="2907"/>
                </a:cubicBezTo>
                <a:cubicBezTo>
                  <a:pt x="33504" y="3213"/>
                  <a:pt x="34001" y="3558"/>
                  <a:pt x="34499" y="3940"/>
                </a:cubicBezTo>
                <a:lnTo>
                  <a:pt x="34881" y="4208"/>
                </a:lnTo>
                <a:lnTo>
                  <a:pt x="35111" y="4437"/>
                </a:lnTo>
                <a:cubicBezTo>
                  <a:pt x="35187" y="4476"/>
                  <a:pt x="35264" y="4552"/>
                  <a:pt x="35378" y="4629"/>
                </a:cubicBezTo>
                <a:cubicBezTo>
                  <a:pt x="35684" y="4935"/>
                  <a:pt x="35990" y="5240"/>
                  <a:pt x="36258" y="5585"/>
                </a:cubicBezTo>
                <a:cubicBezTo>
                  <a:pt x="36411" y="5814"/>
                  <a:pt x="36602" y="6082"/>
                  <a:pt x="36717" y="6311"/>
                </a:cubicBezTo>
                <a:cubicBezTo>
                  <a:pt x="36602" y="6158"/>
                  <a:pt x="36449" y="6005"/>
                  <a:pt x="36296" y="5852"/>
                </a:cubicBezTo>
                <a:lnTo>
                  <a:pt x="36181" y="5738"/>
                </a:lnTo>
                <a:lnTo>
                  <a:pt x="35837" y="5432"/>
                </a:lnTo>
                <a:cubicBezTo>
                  <a:pt x="35799" y="5355"/>
                  <a:pt x="35761" y="5317"/>
                  <a:pt x="35723" y="5279"/>
                </a:cubicBezTo>
                <a:lnTo>
                  <a:pt x="35417" y="5049"/>
                </a:lnTo>
                <a:lnTo>
                  <a:pt x="35149" y="4820"/>
                </a:lnTo>
                <a:lnTo>
                  <a:pt x="34919" y="4667"/>
                </a:lnTo>
                <a:cubicBezTo>
                  <a:pt x="34766" y="4552"/>
                  <a:pt x="34613" y="4399"/>
                  <a:pt x="34460" y="4284"/>
                </a:cubicBezTo>
                <a:cubicBezTo>
                  <a:pt x="34307" y="4170"/>
                  <a:pt x="34116" y="4055"/>
                  <a:pt x="33925" y="3940"/>
                </a:cubicBezTo>
                <a:lnTo>
                  <a:pt x="33313" y="3519"/>
                </a:lnTo>
                <a:cubicBezTo>
                  <a:pt x="33084" y="3366"/>
                  <a:pt x="32854" y="3213"/>
                  <a:pt x="32586" y="3060"/>
                </a:cubicBezTo>
                <a:lnTo>
                  <a:pt x="32357" y="2907"/>
                </a:lnTo>
                <a:lnTo>
                  <a:pt x="32089" y="2754"/>
                </a:lnTo>
                <a:cubicBezTo>
                  <a:pt x="31936" y="2678"/>
                  <a:pt x="31821" y="2601"/>
                  <a:pt x="31668" y="2487"/>
                </a:cubicBezTo>
                <a:cubicBezTo>
                  <a:pt x="31133" y="2219"/>
                  <a:pt x="30559" y="1990"/>
                  <a:pt x="30024" y="1798"/>
                </a:cubicBezTo>
                <a:cubicBezTo>
                  <a:pt x="29794" y="1722"/>
                  <a:pt x="29603" y="1645"/>
                  <a:pt x="29412" y="1569"/>
                </a:cubicBezTo>
                <a:lnTo>
                  <a:pt x="28838" y="1416"/>
                </a:lnTo>
                <a:cubicBezTo>
                  <a:pt x="28647" y="1339"/>
                  <a:pt x="28456" y="1301"/>
                  <a:pt x="28265" y="1263"/>
                </a:cubicBezTo>
                <a:cubicBezTo>
                  <a:pt x="28073" y="1186"/>
                  <a:pt x="27920" y="1148"/>
                  <a:pt x="27729" y="1110"/>
                </a:cubicBezTo>
                <a:lnTo>
                  <a:pt x="27347" y="1033"/>
                </a:lnTo>
                <a:lnTo>
                  <a:pt x="27155" y="995"/>
                </a:lnTo>
                <a:lnTo>
                  <a:pt x="27002" y="957"/>
                </a:lnTo>
                <a:close/>
                <a:moveTo>
                  <a:pt x="35761" y="6120"/>
                </a:moveTo>
                <a:lnTo>
                  <a:pt x="35837" y="6197"/>
                </a:lnTo>
                <a:lnTo>
                  <a:pt x="36067" y="6426"/>
                </a:lnTo>
                <a:lnTo>
                  <a:pt x="36296" y="6694"/>
                </a:lnTo>
                <a:cubicBezTo>
                  <a:pt x="36449" y="6809"/>
                  <a:pt x="36564" y="6962"/>
                  <a:pt x="36640" y="7115"/>
                </a:cubicBezTo>
                <a:cubicBezTo>
                  <a:pt x="36908" y="7459"/>
                  <a:pt x="37176" y="7841"/>
                  <a:pt x="37367" y="8224"/>
                </a:cubicBezTo>
                <a:lnTo>
                  <a:pt x="37367" y="8262"/>
                </a:lnTo>
                <a:cubicBezTo>
                  <a:pt x="37405" y="8491"/>
                  <a:pt x="37405" y="8759"/>
                  <a:pt x="37405" y="9027"/>
                </a:cubicBezTo>
                <a:cubicBezTo>
                  <a:pt x="37405" y="9295"/>
                  <a:pt x="37367" y="9524"/>
                  <a:pt x="37367" y="9792"/>
                </a:cubicBezTo>
                <a:cubicBezTo>
                  <a:pt x="37367" y="9945"/>
                  <a:pt x="37291" y="10136"/>
                  <a:pt x="37252" y="10289"/>
                </a:cubicBezTo>
                <a:lnTo>
                  <a:pt x="37176" y="10557"/>
                </a:lnTo>
                <a:cubicBezTo>
                  <a:pt x="37214" y="10327"/>
                  <a:pt x="37214" y="10059"/>
                  <a:pt x="37176" y="9792"/>
                </a:cubicBezTo>
                <a:lnTo>
                  <a:pt x="37176" y="9792"/>
                </a:lnTo>
                <a:lnTo>
                  <a:pt x="37214" y="9830"/>
                </a:lnTo>
                <a:cubicBezTo>
                  <a:pt x="37176" y="9524"/>
                  <a:pt x="37138" y="9295"/>
                  <a:pt x="37099" y="9027"/>
                </a:cubicBezTo>
                <a:cubicBezTo>
                  <a:pt x="37023" y="8721"/>
                  <a:pt x="36946" y="8453"/>
                  <a:pt x="36832" y="8185"/>
                </a:cubicBezTo>
                <a:cubicBezTo>
                  <a:pt x="36793" y="8071"/>
                  <a:pt x="36755" y="7956"/>
                  <a:pt x="36679" y="7803"/>
                </a:cubicBezTo>
                <a:cubicBezTo>
                  <a:pt x="36640" y="7688"/>
                  <a:pt x="36602" y="7650"/>
                  <a:pt x="36564" y="7573"/>
                </a:cubicBezTo>
                <a:cubicBezTo>
                  <a:pt x="36526" y="7497"/>
                  <a:pt x="36449" y="7306"/>
                  <a:pt x="36373" y="7191"/>
                </a:cubicBezTo>
                <a:lnTo>
                  <a:pt x="36296" y="7000"/>
                </a:lnTo>
                <a:cubicBezTo>
                  <a:pt x="36220" y="6885"/>
                  <a:pt x="36143" y="6770"/>
                  <a:pt x="36067" y="6656"/>
                </a:cubicBezTo>
                <a:cubicBezTo>
                  <a:pt x="36028" y="6541"/>
                  <a:pt x="36028" y="6541"/>
                  <a:pt x="35990" y="6503"/>
                </a:cubicBezTo>
                <a:lnTo>
                  <a:pt x="35761" y="6120"/>
                </a:lnTo>
                <a:close/>
                <a:moveTo>
                  <a:pt x="13588" y="1118"/>
                </a:moveTo>
                <a:lnTo>
                  <a:pt x="12966" y="1301"/>
                </a:lnTo>
                <a:cubicBezTo>
                  <a:pt x="12813" y="1339"/>
                  <a:pt x="12698" y="1378"/>
                  <a:pt x="12545" y="1416"/>
                </a:cubicBezTo>
                <a:lnTo>
                  <a:pt x="11742" y="1684"/>
                </a:lnTo>
                <a:cubicBezTo>
                  <a:pt x="11589" y="1722"/>
                  <a:pt x="11475" y="1760"/>
                  <a:pt x="11360" y="1798"/>
                </a:cubicBezTo>
                <a:lnTo>
                  <a:pt x="10557" y="2066"/>
                </a:lnTo>
                <a:lnTo>
                  <a:pt x="10136" y="2257"/>
                </a:lnTo>
                <a:lnTo>
                  <a:pt x="9524" y="2525"/>
                </a:lnTo>
                <a:lnTo>
                  <a:pt x="9295" y="2601"/>
                </a:lnTo>
                <a:lnTo>
                  <a:pt x="8912" y="2831"/>
                </a:lnTo>
                <a:lnTo>
                  <a:pt x="8568" y="2984"/>
                </a:lnTo>
                <a:lnTo>
                  <a:pt x="8453" y="3060"/>
                </a:lnTo>
                <a:lnTo>
                  <a:pt x="7765" y="3443"/>
                </a:lnTo>
                <a:cubicBezTo>
                  <a:pt x="7612" y="3519"/>
                  <a:pt x="7497" y="3596"/>
                  <a:pt x="7382" y="3672"/>
                </a:cubicBezTo>
                <a:lnTo>
                  <a:pt x="6694" y="4093"/>
                </a:lnTo>
                <a:cubicBezTo>
                  <a:pt x="6541" y="4208"/>
                  <a:pt x="6426" y="4284"/>
                  <a:pt x="6273" y="4399"/>
                </a:cubicBezTo>
                <a:cubicBezTo>
                  <a:pt x="6120" y="4514"/>
                  <a:pt x="5929" y="4629"/>
                  <a:pt x="5738" y="4782"/>
                </a:cubicBezTo>
                <a:cubicBezTo>
                  <a:pt x="5432" y="5011"/>
                  <a:pt x="5087" y="5279"/>
                  <a:pt x="4782" y="5546"/>
                </a:cubicBezTo>
                <a:lnTo>
                  <a:pt x="4246" y="6005"/>
                </a:lnTo>
                <a:cubicBezTo>
                  <a:pt x="4208" y="6044"/>
                  <a:pt x="4131" y="6082"/>
                  <a:pt x="4093" y="6158"/>
                </a:cubicBezTo>
                <a:lnTo>
                  <a:pt x="3749" y="6464"/>
                </a:lnTo>
                <a:cubicBezTo>
                  <a:pt x="3634" y="6579"/>
                  <a:pt x="3481" y="6694"/>
                  <a:pt x="3366" y="6809"/>
                </a:cubicBezTo>
                <a:cubicBezTo>
                  <a:pt x="3175" y="7038"/>
                  <a:pt x="2946" y="7229"/>
                  <a:pt x="2754" y="7420"/>
                </a:cubicBezTo>
                <a:cubicBezTo>
                  <a:pt x="2372" y="7841"/>
                  <a:pt x="2028" y="8300"/>
                  <a:pt x="1722" y="8797"/>
                </a:cubicBezTo>
                <a:cubicBezTo>
                  <a:pt x="1416" y="9295"/>
                  <a:pt x="1225" y="9830"/>
                  <a:pt x="1072" y="10404"/>
                </a:cubicBezTo>
                <a:cubicBezTo>
                  <a:pt x="995" y="10671"/>
                  <a:pt x="957" y="10939"/>
                  <a:pt x="957" y="11245"/>
                </a:cubicBezTo>
                <a:cubicBezTo>
                  <a:pt x="957" y="11551"/>
                  <a:pt x="957" y="11857"/>
                  <a:pt x="1033" y="12125"/>
                </a:cubicBezTo>
                <a:cubicBezTo>
                  <a:pt x="1072" y="12354"/>
                  <a:pt x="1110" y="12545"/>
                  <a:pt x="1186" y="12737"/>
                </a:cubicBezTo>
                <a:cubicBezTo>
                  <a:pt x="1186" y="13196"/>
                  <a:pt x="1301" y="13655"/>
                  <a:pt x="1416" y="14114"/>
                </a:cubicBezTo>
                <a:cubicBezTo>
                  <a:pt x="1454" y="14228"/>
                  <a:pt x="1531" y="14381"/>
                  <a:pt x="1569" y="14534"/>
                </a:cubicBezTo>
                <a:cubicBezTo>
                  <a:pt x="1378" y="14190"/>
                  <a:pt x="1186" y="13846"/>
                  <a:pt x="1033" y="13502"/>
                </a:cubicBezTo>
                <a:cubicBezTo>
                  <a:pt x="842" y="13081"/>
                  <a:pt x="727" y="12660"/>
                  <a:pt x="651" y="12201"/>
                </a:cubicBezTo>
                <a:cubicBezTo>
                  <a:pt x="613" y="11934"/>
                  <a:pt x="613" y="11704"/>
                  <a:pt x="613" y="11436"/>
                </a:cubicBezTo>
                <a:cubicBezTo>
                  <a:pt x="613" y="11169"/>
                  <a:pt x="651" y="10939"/>
                  <a:pt x="651" y="10671"/>
                </a:cubicBezTo>
                <a:cubicBezTo>
                  <a:pt x="880" y="9218"/>
                  <a:pt x="1492" y="7803"/>
                  <a:pt x="2372" y="6617"/>
                </a:cubicBezTo>
                <a:cubicBezTo>
                  <a:pt x="2601" y="6311"/>
                  <a:pt x="2869" y="6005"/>
                  <a:pt x="3137" y="5738"/>
                </a:cubicBezTo>
                <a:cubicBezTo>
                  <a:pt x="3252" y="5623"/>
                  <a:pt x="3405" y="5470"/>
                  <a:pt x="3519" y="5355"/>
                </a:cubicBezTo>
                <a:cubicBezTo>
                  <a:pt x="3672" y="5202"/>
                  <a:pt x="3787" y="5087"/>
                  <a:pt x="3940" y="4973"/>
                </a:cubicBezTo>
                <a:lnTo>
                  <a:pt x="4590" y="4437"/>
                </a:lnTo>
                <a:lnTo>
                  <a:pt x="5049" y="4131"/>
                </a:lnTo>
                <a:cubicBezTo>
                  <a:pt x="5164" y="4055"/>
                  <a:pt x="5240" y="3978"/>
                  <a:pt x="5355" y="3902"/>
                </a:cubicBezTo>
                <a:lnTo>
                  <a:pt x="5929" y="3558"/>
                </a:lnTo>
                <a:cubicBezTo>
                  <a:pt x="6044" y="3481"/>
                  <a:pt x="6158" y="3443"/>
                  <a:pt x="6235" y="3366"/>
                </a:cubicBezTo>
                <a:lnTo>
                  <a:pt x="6847" y="3060"/>
                </a:lnTo>
                <a:lnTo>
                  <a:pt x="7115" y="2907"/>
                </a:lnTo>
                <a:lnTo>
                  <a:pt x="7229" y="2869"/>
                </a:lnTo>
                <a:lnTo>
                  <a:pt x="8185" y="2449"/>
                </a:lnTo>
                <a:lnTo>
                  <a:pt x="8797" y="2219"/>
                </a:lnTo>
                <a:cubicBezTo>
                  <a:pt x="8950" y="2143"/>
                  <a:pt x="9103" y="2104"/>
                  <a:pt x="9295" y="2028"/>
                </a:cubicBezTo>
                <a:lnTo>
                  <a:pt x="10059" y="1798"/>
                </a:lnTo>
                <a:lnTo>
                  <a:pt x="10289" y="1722"/>
                </a:lnTo>
                <a:cubicBezTo>
                  <a:pt x="10365" y="1722"/>
                  <a:pt x="10442" y="1722"/>
                  <a:pt x="10480" y="1684"/>
                </a:cubicBezTo>
                <a:lnTo>
                  <a:pt x="11322" y="1492"/>
                </a:lnTo>
                <a:cubicBezTo>
                  <a:pt x="11436" y="1454"/>
                  <a:pt x="11589" y="1454"/>
                  <a:pt x="11742" y="1416"/>
                </a:cubicBezTo>
                <a:lnTo>
                  <a:pt x="12507" y="1263"/>
                </a:lnTo>
                <a:cubicBezTo>
                  <a:pt x="12698" y="1225"/>
                  <a:pt x="12851" y="1225"/>
                  <a:pt x="13043" y="1186"/>
                </a:cubicBezTo>
                <a:lnTo>
                  <a:pt x="13588" y="1118"/>
                </a:lnTo>
                <a:close/>
                <a:moveTo>
                  <a:pt x="37826" y="10442"/>
                </a:moveTo>
                <a:cubicBezTo>
                  <a:pt x="37826" y="10917"/>
                  <a:pt x="37822" y="11425"/>
                  <a:pt x="37750" y="11934"/>
                </a:cubicBezTo>
                <a:cubicBezTo>
                  <a:pt x="37673" y="12431"/>
                  <a:pt x="37558" y="12928"/>
                  <a:pt x="37367" y="13425"/>
                </a:cubicBezTo>
                <a:cubicBezTo>
                  <a:pt x="37176" y="13808"/>
                  <a:pt x="36985" y="14152"/>
                  <a:pt x="36717" y="14496"/>
                </a:cubicBezTo>
                <a:cubicBezTo>
                  <a:pt x="36564" y="14725"/>
                  <a:pt x="36373" y="14917"/>
                  <a:pt x="36181" y="15108"/>
                </a:cubicBezTo>
                <a:cubicBezTo>
                  <a:pt x="35952" y="15299"/>
                  <a:pt x="35761" y="15490"/>
                  <a:pt x="35531" y="15643"/>
                </a:cubicBezTo>
                <a:cubicBezTo>
                  <a:pt x="35111" y="15949"/>
                  <a:pt x="34690" y="16255"/>
                  <a:pt x="34231" y="16523"/>
                </a:cubicBezTo>
                <a:cubicBezTo>
                  <a:pt x="33772" y="16753"/>
                  <a:pt x="33275" y="17020"/>
                  <a:pt x="32816" y="17211"/>
                </a:cubicBezTo>
                <a:lnTo>
                  <a:pt x="31630" y="17670"/>
                </a:lnTo>
                <a:lnTo>
                  <a:pt x="31515" y="17709"/>
                </a:lnTo>
                <a:lnTo>
                  <a:pt x="31439" y="17747"/>
                </a:lnTo>
                <a:lnTo>
                  <a:pt x="31554" y="17670"/>
                </a:lnTo>
                <a:lnTo>
                  <a:pt x="31783" y="17517"/>
                </a:lnTo>
                <a:cubicBezTo>
                  <a:pt x="31860" y="17479"/>
                  <a:pt x="31898" y="17441"/>
                  <a:pt x="31936" y="17403"/>
                </a:cubicBezTo>
                <a:lnTo>
                  <a:pt x="32586" y="16982"/>
                </a:lnTo>
                <a:cubicBezTo>
                  <a:pt x="32625" y="16944"/>
                  <a:pt x="32701" y="16906"/>
                  <a:pt x="32739" y="16867"/>
                </a:cubicBezTo>
                <a:lnTo>
                  <a:pt x="33084" y="16600"/>
                </a:lnTo>
                <a:cubicBezTo>
                  <a:pt x="33198" y="16485"/>
                  <a:pt x="33351" y="16408"/>
                  <a:pt x="33466" y="16294"/>
                </a:cubicBezTo>
                <a:lnTo>
                  <a:pt x="33810" y="15988"/>
                </a:lnTo>
                <a:lnTo>
                  <a:pt x="34154" y="15758"/>
                </a:lnTo>
                <a:lnTo>
                  <a:pt x="34193" y="15758"/>
                </a:lnTo>
                <a:cubicBezTo>
                  <a:pt x="34537" y="15529"/>
                  <a:pt x="34843" y="15299"/>
                  <a:pt x="35149" y="15031"/>
                </a:cubicBezTo>
                <a:cubicBezTo>
                  <a:pt x="35378" y="14840"/>
                  <a:pt x="35570" y="14649"/>
                  <a:pt x="35761" y="14458"/>
                </a:cubicBezTo>
                <a:cubicBezTo>
                  <a:pt x="35952" y="14228"/>
                  <a:pt x="36181" y="13999"/>
                  <a:pt x="36373" y="13769"/>
                </a:cubicBezTo>
                <a:cubicBezTo>
                  <a:pt x="36526" y="13540"/>
                  <a:pt x="36679" y="13310"/>
                  <a:pt x="36832" y="13081"/>
                </a:cubicBezTo>
                <a:lnTo>
                  <a:pt x="37023" y="12698"/>
                </a:lnTo>
                <a:cubicBezTo>
                  <a:pt x="37099" y="12545"/>
                  <a:pt x="37176" y="12392"/>
                  <a:pt x="37252" y="12239"/>
                </a:cubicBezTo>
                <a:lnTo>
                  <a:pt x="37482" y="11666"/>
                </a:lnTo>
                <a:cubicBezTo>
                  <a:pt x="37520" y="11589"/>
                  <a:pt x="37520" y="11513"/>
                  <a:pt x="37558" y="11436"/>
                </a:cubicBezTo>
                <a:lnTo>
                  <a:pt x="37673" y="11054"/>
                </a:lnTo>
                <a:cubicBezTo>
                  <a:pt x="37673" y="10977"/>
                  <a:pt x="37711" y="10901"/>
                  <a:pt x="37711" y="10824"/>
                </a:cubicBezTo>
                <a:cubicBezTo>
                  <a:pt x="37750" y="10710"/>
                  <a:pt x="37788" y="10595"/>
                  <a:pt x="37826" y="10442"/>
                </a:cubicBezTo>
                <a:close/>
                <a:moveTo>
                  <a:pt x="2147" y="14508"/>
                </a:moveTo>
                <a:cubicBezTo>
                  <a:pt x="2324" y="14716"/>
                  <a:pt x="2504" y="14895"/>
                  <a:pt x="2716" y="15108"/>
                </a:cubicBezTo>
                <a:cubicBezTo>
                  <a:pt x="3099" y="15490"/>
                  <a:pt x="3558" y="15873"/>
                  <a:pt x="4017" y="16217"/>
                </a:cubicBezTo>
                <a:cubicBezTo>
                  <a:pt x="4323" y="16408"/>
                  <a:pt x="4667" y="16600"/>
                  <a:pt x="4973" y="16791"/>
                </a:cubicBezTo>
                <a:lnTo>
                  <a:pt x="5661" y="17173"/>
                </a:lnTo>
                <a:lnTo>
                  <a:pt x="5776" y="17211"/>
                </a:lnTo>
                <a:lnTo>
                  <a:pt x="6158" y="17403"/>
                </a:lnTo>
                <a:lnTo>
                  <a:pt x="6732" y="17670"/>
                </a:lnTo>
                <a:lnTo>
                  <a:pt x="6885" y="17747"/>
                </a:lnTo>
                <a:lnTo>
                  <a:pt x="7268" y="17938"/>
                </a:lnTo>
                <a:lnTo>
                  <a:pt x="7918" y="18206"/>
                </a:lnTo>
                <a:cubicBezTo>
                  <a:pt x="8109" y="18282"/>
                  <a:pt x="8262" y="18359"/>
                  <a:pt x="8453" y="18397"/>
                </a:cubicBezTo>
                <a:lnTo>
                  <a:pt x="9065" y="18665"/>
                </a:lnTo>
                <a:lnTo>
                  <a:pt x="8185" y="18435"/>
                </a:lnTo>
                <a:cubicBezTo>
                  <a:pt x="7994" y="18397"/>
                  <a:pt x="7841" y="18359"/>
                  <a:pt x="7650" y="18321"/>
                </a:cubicBezTo>
                <a:cubicBezTo>
                  <a:pt x="7497" y="18244"/>
                  <a:pt x="7191" y="18168"/>
                  <a:pt x="6962" y="18091"/>
                </a:cubicBezTo>
                <a:cubicBezTo>
                  <a:pt x="6464" y="17976"/>
                  <a:pt x="6044" y="17785"/>
                  <a:pt x="5623" y="17632"/>
                </a:cubicBezTo>
                <a:cubicBezTo>
                  <a:pt x="4858" y="17326"/>
                  <a:pt x="4170" y="16944"/>
                  <a:pt x="3519" y="16485"/>
                </a:cubicBezTo>
                <a:cubicBezTo>
                  <a:pt x="3290" y="16255"/>
                  <a:pt x="3060" y="16026"/>
                  <a:pt x="2869" y="15758"/>
                </a:cubicBezTo>
                <a:cubicBezTo>
                  <a:pt x="2716" y="15567"/>
                  <a:pt x="2601" y="15376"/>
                  <a:pt x="2487" y="15184"/>
                </a:cubicBezTo>
                <a:cubicBezTo>
                  <a:pt x="2336" y="14959"/>
                  <a:pt x="2223" y="14733"/>
                  <a:pt x="2147" y="14508"/>
                </a:cubicBezTo>
                <a:close/>
                <a:moveTo>
                  <a:pt x="30751" y="17517"/>
                </a:moveTo>
                <a:lnTo>
                  <a:pt x="30674" y="17556"/>
                </a:lnTo>
                <a:lnTo>
                  <a:pt x="29718" y="18053"/>
                </a:lnTo>
                <a:lnTo>
                  <a:pt x="29603" y="18091"/>
                </a:lnTo>
                <a:lnTo>
                  <a:pt x="29297" y="18244"/>
                </a:lnTo>
                <a:lnTo>
                  <a:pt x="28838" y="18435"/>
                </a:lnTo>
                <a:lnTo>
                  <a:pt x="28226" y="18665"/>
                </a:lnTo>
                <a:lnTo>
                  <a:pt x="28150" y="18665"/>
                </a:lnTo>
                <a:lnTo>
                  <a:pt x="27232" y="18856"/>
                </a:lnTo>
                <a:cubicBezTo>
                  <a:pt x="27041" y="18894"/>
                  <a:pt x="26849" y="18933"/>
                  <a:pt x="26696" y="18971"/>
                </a:cubicBezTo>
                <a:lnTo>
                  <a:pt x="25090" y="19200"/>
                </a:lnTo>
                <a:lnTo>
                  <a:pt x="24113" y="19298"/>
                </a:lnTo>
                <a:lnTo>
                  <a:pt x="24113" y="19298"/>
                </a:lnTo>
                <a:lnTo>
                  <a:pt x="24861" y="19162"/>
                </a:lnTo>
                <a:cubicBezTo>
                  <a:pt x="25281" y="19086"/>
                  <a:pt x="25664" y="19009"/>
                  <a:pt x="26046" y="18933"/>
                </a:cubicBezTo>
                <a:cubicBezTo>
                  <a:pt x="26199" y="18894"/>
                  <a:pt x="26390" y="18856"/>
                  <a:pt x="26505" y="18818"/>
                </a:cubicBezTo>
                <a:lnTo>
                  <a:pt x="27155" y="18627"/>
                </a:lnTo>
                <a:lnTo>
                  <a:pt x="27844" y="18474"/>
                </a:lnTo>
                <a:lnTo>
                  <a:pt x="28303" y="18321"/>
                </a:lnTo>
                <a:lnTo>
                  <a:pt x="29106" y="18091"/>
                </a:lnTo>
                <a:cubicBezTo>
                  <a:pt x="29221" y="18053"/>
                  <a:pt x="29335" y="18015"/>
                  <a:pt x="29450" y="17976"/>
                </a:cubicBezTo>
                <a:cubicBezTo>
                  <a:pt x="29833" y="17823"/>
                  <a:pt x="30253" y="17709"/>
                  <a:pt x="30636" y="17556"/>
                </a:cubicBezTo>
                <a:lnTo>
                  <a:pt x="30751" y="17517"/>
                </a:lnTo>
                <a:close/>
                <a:moveTo>
                  <a:pt x="19774" y="919"/>
                </a:moveTo>
                <a:cubicBezTo>
                  <a:pt x="20195" y="919"/>
                  <a:pt x="20577" y="919"/>
                  <a:pt x="20998" y="957"/>
                </a:cubicBezTo>
                <a:cubicBezTo>
                  <a:pt x="21839" y="995"/>
                  <a:pt x="22642" y="995"/>
                  <a:pt x="23484" y="1110"/>
                </a:cubicBezTo>
                <a:cubicBezTo>
                  <a:pt x="23752" y="1110"/>
                  <a:pt x="24019" y="1148"/>
                  <a:pt x="24287" y="1186"/>
                </a:cubicBezTo>
                <a:lnTo>
                  <a:pt x="25167" y="1301"/>
                </a:lnTo>
                <a:lnTo>
                  <a:pt x="25779" y="1378"/>
                </a:lnTo>
                <a:lnTo>
                  <a:pt x="26276" y="1454"/>
                </a:lnTo>
                <a:lnTo>
                  <a:pt x="26964" y="1569"/>
                </a:lnTo>
                <a:lnTo>
                  <a:pt x="27194" y="1607"/>
                </a:lnTo>
                <a:lnTo>
                  <a:pt x="27653" y="1722"/>
                </a:lnTo>
                <a:cubicBezTo>
                  <a:pt x="27806" y="1760"/>
                  <a:pt x="27997" y="1798"/>
                  <a:pt x="28188" y="1837"/>
                </a:cubicBezTo>
                <a:lnTo>
                  <a:pt x="28494" y="1951"/>
                </a:lnTo>
                <a:lnTo>
                  <a:pt x="28723" y="2028"/>
                </a:lnTo>
                <a:cubicBezTo>
                  <a:pt x="29144" y="2143"/>
                  <a:pt x="29527" y="2257"/>
                  <a:pt x="29909" y="2410"/>
                </a:cubicBezTo>
                <a:lnTo>
                  <a:pt x="30253" y="2563"/>
                </a:lnTo>
                <a:lnTo>
                  <a:pt x="30483" y="2640"/>
                </a:lnTo>
                <a:lnTo>
                  <a:pt x="30751" y="2754"/>
                </a:lnTo>
                <a:cubicBezTo>
                  <a:pt x="30904" y="2869"/>
                  <a:pt x="31095" y="2946"/>
                  <a:pt x="31286" y="3022"/>
                </a:cubicBezTo>
                <a:cubicBezTo>
                  <a:pt x="31439" y="3137"/>
                  <a:pt x="31630" y="3213"/>
                  <a:pt x="31783" y="3328"/>
                </a:cubicBezTo>
                <a:cubicBezTo>
                  <a:pt x="31974" y="3405"/>
                  <a:pt x="32166" y="3519"/>
                  <a:pt x="32357" y="3634"/>
                </a:cubicBezTo>
                <a:lnTo>
                  <a:pt x="32931" y="3978"/>
                </a:lnTo>
                <a:lnTo>
                  <a:pt x="33045" y="4055"/>
                </a:lnTo>
                <a:lnTo>
                  <a:pt x="33275" y="4246"/>
                </a:lnTo>
                <a:cubicBezTo>
                  <a:pt x="33351" y="4284"/>
                  <a:pt x="33390" y="4361"/>
                  <a:pt x="33466" y="4437"/>
                </a:cubicBezTo>
                <a:lnTo>
                  <a:pt x="33810" y="4743"/>
                </a:lnTo>
                <a:cubicBezTo>
                  <a:pt x="33887" y="4782"/>
                  <a:pt x="33963" y="4858"/>
                  <a:pt x="34040" y="4935"/>
                </a:cubicBezTo>
                <a:lnTo>
                  <a:pt x="34346" y="5240"/>
                </a:lnTo>
                <a:cubicBezTo>
                  <a:pt x="34422" y="5317"/>
                  <a:pt x="34499" y="5393"/>
                  <a:pt x="34537" y="5470"/>
                </a:cubicBezTo>
                <a:lnTo>
                  <a:pt x="34805" y="5738"/>
                </a:lnTo>
                <a:cubicBezTo>
                  <a:pt x="34919" y="5929"/>
                  <a:pt x="35034" y="6082"/>
                  <a:pt x="35149" y="6235"/>
                </a:cubicBezTo>
                <a:cubicBezTo>
                  <a:pt x="35225" y="6311"/>
                  <a:pt x="35264" y="6388"/>
                  <a:pt x="35340" y="6464"/>
                </a:cubicBezTo>
                <a:cubicBezTo>
                  <a:pt x="35378" y="6579"/>
                  <a:pt x="35455" y="6656"/>
                  <a:pt x="35531" y="6770"/>
                </a:cubicBezTo>
                <a:lnTo>
                  <a:pt x="35684" y="7076"/>
                </a:lnTo>
                <a:cubicBezTo>
                  <a:pt x="35761" y="7153"/>
                  <a:pt x="35799" y="7229"/>
                  <a:pt x="35837" y="7306"/>
                </a:cubicBezTo>
                <a:lnTo>
                  <a:pt x="36028" y="7688"/>
                </a:lnTo>
                <a:cubicBezTo>
                  <a:pt x="36105" y="7841"/>
                  <a:pt x="36181" y="7994"/>
                  <a:pt x="36258" y="8147"/>
                </a:cubicBezTo>
                <a:cubicBezTo>
                  <a:pt x="36449" y="8568"/>
                  <a:pt x="36564" y="8989"/>
                  <a:pt x="36640" y="9409"/>
                </a:cubicBezTo>
                <a:cubicBezTo>
                  <a:pt x="36640" y="9639"/>
                  <a:pt x="36679" y="9830"/>
                  <a:pt x="36679" y="10059"/>
                </a:cubicBezTo>
                <a:cubicBezTo>
                  <a:pt x="36640" y="10289"/>
                  <a:pt x="36640" y="10557"/>
                  <a:pt x="36602" y="10786"/>
                </a:cubicBezTo>
                <a:cubicBezTo>
                  <a:pt x="36526" y="11322"/>
                  <a:pt x="36411" y="11819"/>
                  <a:pt x="36181" y="12316"/>
                </a:cubicBezTo>
                <a:cubicBezTo>
                  <a:pt x="36105" y="12507"/>
                  <a:pt x="35990" y="12737"/>
                  <a:pt x="35875" y="12928"/>
                </a:cubicBezTo>
                <a:cubicBezTo>
                  <a:pt x="35761" y="13157"/>
                  <a:pt x="35646" y="13349"/>
                  <a:pt x="35493" y="13502"/>
                </a:cubicBezTo>
                <a:cubicBezTo>
                  <a:pt x="35149" y="13922"/>
                  <a:pt x="34805" y="14267"/>
                  <a:pt x="34460" y="14611"/>
                </a:cubicBezTo>
                <a:cubicBezTo>
                  <a:pt x="34231" y="14840"/>
                  <a:pt x="33963" y="15070"/>
                  <a:pt x="33772" y="15261"/>
                </a:cubicBezTo>
                <a:lnTo>
                  <a:pt x="33428" y="15490"/>
                </a:lnTo>
                <a:cubicBezTo>
                  <a:pt x="33237" y="15605"/>
                  <a:pt x="33007" y="15758"/>
                  <a:pt x="32778" y="15873"/>
                </a:cubicBezTo>
                <a:lnTo>
                  <a:pt x="32395" y="16064"/>
                </a:lnTo>
                <a:lnTo>
                  <a:pt x="32204" y="16179"/>
                </a:lnTo>
                <a:lnTo>
                  <a:pt x="31362" y="16561"/>
                </a:lnTo>
                <a:lnTo>
                  <a:pt x="30827" y="16791"/>
                </a:lnTo>
                <a:lnTo>
                  <a:pt x="30445" y="16944"/>
                </a:lnTo>
                <a:lnTo>
                  <a:pt x="30292" y="17020"/>
                </a:lnTo>
                <a:lnTo>
                  <a:pt x="29068" y="17441"/>
                </a:lnTo>
                <a:lnTo>
                  <a:pt x="28915" y="17479"/>
                </a:lnTo>
                <a:lnTo>
                  <a:pt x="28532" y="17594"/>
                </a:lnTo>
                <a:lnTo>
                  <a:pt x="27767" y="17823"/>
                </a:lnTo>
                <a:lnTo>
                  <a:pt x="27385" y="17938"/>
                </a:lnTo>
                <a:lnTo>
                  <a:pt x="26543" y="18129"/>
                </a:lnTo>
                <a:cubicBezTo>
                  <a:pt x="26161" y="18244"/>
                  <a:pt x="25817" y="18282"/>
                  <a:pt x="25473" y="18359"/>
                </a:cubicBezTo>
                <a:lnTo>
                  <a:pt x="24937" y="18474"/>
                </a:lnTo>
                <a:lnTo>
                  <a:pt x="24440" y="18588"/>
                </a:lnTo>
                <a:cubicBezTo>
                  <a:pt x="24096" y="18627"/>
                  <a:pt x="23713" y="18703"/>
                  <a:pt x="23369" y="18780"/>
                </a:cubicBezTo>
                <a:lnTo>
                  <a:pt x="22107" y="18971"/>
                </a:lnTo>
                <a:lnTo>
                  <a:pt x="20730" y="19124"/>
                </a:lnTo>
                <a:cubicBezTo>
                  <a:pt x="20348" y="19162"/>
                  <a:pt x="19927" y="19200"/>
                  <a:pt x="19506" y="19200"/>
                </a:cubicBezTo>
                <a:lnTo>
                  <a:pt x="19086" y="19239"/>
                </a:lnTo>
                <a:lnTo>
                  <a:pt x="18359" y="19277"/>
                </a:lnTo>
                <a:lnTo>
                  <a:pt x="17709" y="19315"/>
                </a:lnTo>
                <a:lnTo>
                  <a:pt x="16026" y="19315"/>
                </a:lnTo>
                <a:lnTo>
                  <a:pt x="14534" y="19277"/>
                </a:lnTo>
                <a:lnTo>
                  <a:pt x="13693" y="19162"/>
                </a:lnTo>
                <a:lnTo>
                  <a:pt x="13310" y="19086"/>
                </a:lnTo>
                <a:lnTo>
                  <a:pt x="12469" y="18933"/>
                </a:lnTo>
                <a:lnTo>
                  <a:pt x="12086" y="18856"/>
                </a:lnTo>
                <a:lnTo>
                  <a:pt x="11322" y="18665"/>
                </a:lnTo>
                <a:lnTo>
                  <a:pt x="10748" y="18550"/>
                </a:lnTo>
                <a:cubicBezTo>
                  <a:pt x="10710" y="18550"/>
                  <a:pt x="10633" y="18512"/>
                  <a:pt x="10595" y="18512"/>
                </a:cubicBezTo>
                <a:lnTo>
                  <a:pt x="10174" y="18359"/>
                </a:lnTo>
                <a:cubicBezTo>
                  <a:pt x="9868" y="18282"/>
                  <a:pt x="9562" y="18206"/>
                  <a:pt x="9256" y="18091"/>
                </a:cubicBezTo>
                <a:lnTo>
                  <a:pt x="8185" y="17670"/>
                </a:lnTo>
                <a:lnTo>
                  <a:pt x="7191" y="17250"/>
                </a:lnTo>
                <a:cubicBezTo>
                  <a:pt x="6923" y="17135"/>
                  <a:pt x="6656" y="16982"/>
                  <a:pt x="6388" y="16867"/>
                </a:cubicBezTo>
                <a:lnTo>
                  <a:pt x="5967" y="16638"/>
                </a:lnTo>
                <a:lnTo>
                  <a:pt x="5814" y="16561"/>
                </a:lnTo>
                <a:lnTo>
                  <a:pt x="5508" y="16408"/>
                </a:lnTo>
                <a:lnTo>
                  <a:pt x="5087" y="16179"/>
                </a:lnTo>
                <a:cubicBezTo>
                  <a:pt x="4973" y="16102"/>
                  <a:pt x="4896" y="16026"/>
                  <a:pt x="4782" y="15988"/>
                </a:cubicBezTo>
                <a:lnTo>
                  <a:pt x="4514" y="15796"/>
                </a:lnTo>
                <a:cubicBezTo>
                  <a:pt x="4323" y="15682"/>
                  <a:pt x="4131" y="15529"/>
                  <a:pt x="3978" y="15414"/>
                </a:cubicBezTo>
                <a:cubicBezTo>
                  <a:pt x="3405" y="14993"/>
                  <a:pt x="2907" y="14496"/>
                  <a:pt x="2487" y="13961"/>
                </a:cubicBezTo>
                <a:cubicBezTo>
                  <a:pt x="2219" y="13655"/>
                  <a:pt x="2028" y="13272"/>
                  <a:pt x="1837" y="12890"/>
                </a:cubicBezTo>
                <a:cubicBezTo>
                  <a:pt x="1798" y="12737"/>
                  <a:pt x="1722" y="12622"/>
                  <a:pt x="1684" y="12469"/>
                </a:cubicBezTo>
                <a:cubicBezTo>
                  <a:pt x="1684" y="12239"/>
                  <a:pt x="1722" y="12048"/>
                  <a:pt x="1760" y="11819"/>
                </a:cubicBezTo>
                <a:cubicBezTo>
                  <a:pt x="1837" y="11207"/>
                  <a:pt x="2028" y="10595"/>
                  <a:pt x="2257" y="10021"/>
                </a:cubicBezTo>
                <a:cubicBezTo>
                  <a:pt x="2525" y="9371"/>
                  <a:pt x="2907" y="8759"/>
                  <a:pt x="3328" y="8224"/>
                </a:cubicBezTo>
                <a:cubicBezTo>
                  <a:pt x="3634" y="7803"/>
                  <a:pt x="3978" y="7459"/>
                  <a:pt x="4323" y="7076"/>
                </a:cubicBezTo>
                <a:cubicBezTo>
                  <a:pt x="4476" y="6885"/>
                  <a:pt x="4667" y="6694"/>
                  <a:pt x="4858" y="6503"/>
                </a:cubicBezTo>
                <a:lnTo>
                  <a:pt x="5279" y="6120"/>
                </a:lnTo>
                <a:cubicBezTo>
                  <a:pt x="5355" y="6044"/>
                  <a:pt x="5432" y="5967"/>
                  <a:pt x="5508" y="5929"/>
                </a:cubicBezTo>
                <a:lnTo>
                  <a:pt x="6197" y="5355"/>
                </a:lnTo>
                <a:lnTo>
                  <a:pt x="6617" y="5049"/>
                </a:lnTo>
                <a:lnTo>
                  <a:pt x="6923" y="4858"/>
                </a:lnTo>
                <a:lnTo>
                  <a:pt x="7038" y="4743"/>
                </a:lnTo>
                <a:lnTo>
                  <a:pt x="7497" y="4437"/>
                </a:lnTo>
                <a:lnTo>
                  <a:pt x="7841" y="4246"/>
                </a:lnTo>
                <a:lnTo>
                  <a:pt x="7956" y="4170"/>
                </a:lnTo>
                <a:lnTo>
                  <a:pt x="8491" y="3864"/>
                </a:lnTo>
                <a:lnTo>
                  <a:pt x="8797" y="3711"/>
                </a:lnTo>
                <a:cubicBezTo>
                  <a:pt x="8836" y="3711"/>
                  <a:pt x="8874" y="3672"/>
                  <a:pt x="8950" y="3634"/>
                </a:cubicBezTo>
                <a:lnTo>
                  <a:pt x="9945" y="3175"/>
                </a:lnTo>
                <a:lnTo>
                  <a:pt x="10518" y="2946"/>
                </a:lnTo>
                <a:lnTo>
                  <a:pt x="10863" y="2793"/>
                </a:lnTo>
                <a:lnTo>
                  <a:pt x="11016" y="2754"/>
                </a:lnTo>
                <a:lnTo>
                  <a:pt x="11704" y="2525"/>
                </a:lnTo>
                <a:cubicBezTo>
                  <a:pt x="11857" y="2449"/>
                  <a:pt x="12010" y="2410"/>
                  <a:pt x="12201" y="2334"/>
                </a:cubicBezTo>
                <a:lnTo>
                  <a:pt x="12928" y="2104"/>
                </a:lnTo>
                <a:lnTo>
                  <a:pt x="13387" y="1990"/>
                </a:lnTo>
                <a:lnTo>
                  <a:pt x="14152" y="1760"/>
                </a:lnTo>
                <a:cubicBezTo>
                  <a:pt x="14267" y="1722"/>
                  <a:pt x="14419" y="1684"/>
                  <a:pt x="14572" y="1645"/>
                </a:cubicBezTo>
                <a:lnTo>
                  <a:pt x="15299" y="1492"/>
                </a:lnTo>
                <a:cubicBezTo>
                  <a:pt x="15452" y="1454"/>
                  <a:pt x="15567" y="1416"/>
                  <a:pt x="15720" y="1378"/>
                </a:cubicBezTo>
                <a:lnTo>
                  <a:pt x="16447" y="1225"/>
                </a:lnTo>
                <a:lnTo>
                  <a:pt x="16867" y="1148"/>
                </a:lnTo>
                <a:lnTo>
                  <a:pt x="17556" y="1033"/>
                </a:lnTo>
                <a:cubicBezTo>
                  <a:pt x="17709" y="995"/>
                  <a:pt x="17823" y="957"/>
                  <a:pt x="17976" y="957"/>
                </a:cubicBezTo>
                <a:lnTo>
                  <a:pt x="18053" y="957"/>
                </a:lnTo>
                <a:lnTo>
                  <a:pt x="18397" y="919"/>
                </a:lnTo>
                <a:close/>
                <a:moveTo>
                  <a:pt x="21763" y="1"/>
                </a:moveTo>
                <a:lnTo>
                  <a:pt x="21036" y="39"/>
                </a:lnTo>
                <a:lnTo>
                  <a:pt x="20654" y="77"/>
                </a:lnTo>
                <a:lnTo>
                  <a:pt x="20501" y="77"/>
                </a:lnTo>
                <a:lnTo>
                  <a:pt x="19812" y="154"/>
                </a:lnTo>
                <a:lnTo>
                  <a:pt x="19200" y="192"/>
                </a:lnTo>
                <a:lnTo>
                  <a:pt x="18741" y="268"/>
                </a:lnTo>
                <a:lnTo>
                  <a:pt x="15949" y="268"/>
                </a:lnTo>
                <a:lnTo>
                  <a:pt x="15146" y="307"/>
                </a:lnTo>
                <a:cubicBezTo>
                  <a:pt x="14993" y="307"/>
                  <a:pt x="14840" y="307"/>
                  <a:pt x="14725" y="345"/>
                </a:cubicBezTo>
                <a:lnTo>
                  <a:pt x="13884" y="421"/>
                </a:lnTo>
                <a:lnTo>
                  <a:pt x="13387" y="460"/>
                </a:lnTo>
                <a:lnTo>
                  <a:pt x="12545" y="613"/>
                </a:lnTo>
                <a:cubicBezTo>
                  <a:pt x="12163" y="651"/>
                  <a:pt x="11742" y="727"/>
                  <a:pt x="11322" y="842"/>
                </a:cubicBezTo>
                <a:cubicBezTo>
                  <a:pt x="11169" y="842"/>
                  <a:pt x="11054" y="880"/>
                  <a:pt x="10901" y="919"/>
                </a:cubicBezTo>
                <a:lnTo>
                  <a:pt x="10136" y="1110"/>
                </a:lnTo>
                <a:lnTo>
                  <a:pt x="10021" y="1148"/>
                </a:lnTo>
                <a:lnTo>
                  <a:pt x="9601" y="1263"/>
                </a:lnTo>
                <a:lnTo>
                  <a:pt x="9218" y="1378"/>
                </a:lnTo>
                <a:cubicBezTo>
                  <a:pt x="9142" y="1378"/>
                  <a:pt x="9103" y="1416"/>
                  <a:pt x="9027" y="1416"/>
                </a:cubicBezTo>
                <a:lnTo>
                  <a:pt x="8338" y="1684"/>
                </a:lnTo>
                <a:cubicBezTo>
                  <a:pt x="8185" y="1722"/>
                  <a:pt x="8032" y="1798"/>
                  <a:pt x="7879" y="1875"/>
                </a:cubicBezTo>
                <a:lnTo>
                  <a:pt x="7115" y="2181"/>
                </a:lnTo>
                <a:lnTo>
                  <a:pt x="6923" y="2257"/>
                </a:lnTo>
                <a:cubicBezTo>
                  <a:pt x="6885" y="2296"/>
                  <a:pt x="6809" y="2334"/>
                  <a:pt x="6732" y="2372"/>
                </a:cubicBezTo>
                <a:lnTo>
                  <a:pt x="6005" y="2754"/>
                </a:lnTo>
                <a:cubicBezTo>
                  <a:pt x="5852" y="2831"/>
                  <a:pt x="5738" y="2907"/>
                  <a:pt x="5585" y="3022"/>
                </a:cubicBezTo>
                <a:lnTo>
                  <a:pt x="5011" y="3366"/>
                </a:lnTo>
                <a:lnTo>
                  <a:pt x="4858" y="3481"/>
                </a:lnTo>
                <a:lnTo>
                  <a:pt x="4476" y="3749"/>
                </a:lnTo>
                <a:lnTo>
                  <a:pt x="4284" y="3902"/>
                </a:lnTo>
                <a:cubicBezTo>
                  <a:pt x="4170" y="3940"/>
                  <a:pt x="4093" y="4017"/>
                  <a:pt x="4017" y="4093"/>
                </a:cubicBezTo>
                <a:cubicBezTo>
                  <a:pt x="3825" y="4246"/>
                  <a:pt x="3634" y="4399"/>
                  <a:pt x="3443" y="4552"/>
                </a:cubicBezTo>
                <a:cubicBezTo>
                  <a:pt x="2563" y="5317"/>
                  <a:pt x="1798" y="6235"/>
                  <a:pt x="1225" y="7229"/>
                </a:cubicBezTo>
                <a:cubicBezTo>
                  <a:pt x="919" y="7726"/>
                  <a:pt x="689" y="8262"/>
                  <a:pt x="498" y="8836"/>
                </a:cubicBezTo>
                <a:cubicBezTo>
                  <a:pt x="307" y="9371"/>
                  <a:pt x="154" y="9945"/>
                  <a:pt x="77" y="10557"/>
                </a:cubicBezTo>
                <a:cubicBezTo>
                  <a:pt x="39" y="10824"/>
                  <a:pt x="1" y="11130"/>
                  <a:pt x="1" y="11398"/>
                </a:cubicBezTo>
                <a:cubicBezTo>
                  <a:pt x="1" y="12278"/>
                  <a:pt x="192" y="13157"/>
                  <a:pt x="574" y="13961"/>
                </a:cubicBezTo>
                <a:cubicBezTo>
                  <a:pt x="842" y="14496"/>
                  <a:pt x="1148" y="14993"/>
                  <a:pt x="1492" y="15414"/>
                </a:cubicBezTo>
                <a:cubicBezTo>
                  <a:pt x="1875" y="15873"/>
                  <a:pt x="2296" y="16255"/>
                  <a:pt x="2754" y="16638"/>
                </a:cubicBezTo>
                <a:cubicBezTo>
                  <a:pt x="3022" y="16829"/>
                  <a:pt x="3290" y="17020"/>
                  <a:pt x="3558" y="17211"/>
                </a:cubicBezTo>
                <a:cubicBezTo>
                  <a:pt x="3902" y="17479"/>
                  <a:pt x="4284" y="17747"/>
                  <a:pt x="4667" y="17976"/>
                </a:cubicBezTo>
                <a:cubicBezTo>
                  <a:pt x="5202" y="18282"/>
                  <a:pt x="5738" y="18550"/>
                  <a:pt x="6311" y="18780"/>
                </a:cubicBezTo>
                <a:cubicBezTo>
                  <a:pt x="6541" y="18856"/>
                  <a:pt x="6809" y="18933"/>
                  <a:pt x="7038" y="19009"/>
                </a:cubicBezTo>
                <a:lnTo>
                  <a:pt x="7420" y="19124"/>
                </a:lnTo>
                <a:lnTo>
                  <a:pt x="7535" y="19200"/>
                </a:lnTo>
                <a:lnTo>
                  <a:pt x="8300" y="19392"/>
                </a:lnTo>
                <a:cubicBezTo>
                  <a:pt x="8415" y="19430"/>
                  <a:pt x="8568" y="19468"/>
                  <a:pt x="8721" y="19506"/>
                </a:cubicBezTo>
                <a:lnTo>
                  <a:pt x="9524" y="19659"/>
                </a:lnTo>
                <a:cubicBezTo>
                  <a:pt x="9639" y="19697"/>
                  <a:pt x="9792" y="19697"/>
                  <a:pt x="9945" y="19736"/>
                </a:cubicBezTo>
                <a:lnTo>
                  <a:pt x="10710" y="19850"/>
                </a:lnTo>
                <a:lnTo>
                  <a:pt x="11283" y="19927"/>
                </a:lnTo>
                <a:lnTo>
                  <a:pt x="11895" y="20003"/>
                </a:lnTo>
                <a:cubicBezTo>
                  <a:pt x="12278" y="20042"/>
                  <a:pt x="12660" y="20080"/>
                  <a:pt x="13043" y="20118"/>
                </a:cubicBezTo>
                <a:lnTo>
                  <a:pt x="14534" y="20233"/>
                </a:lnTo>
                <a:lnTo>
                  <a:pt x="14955" y="20271"/>
                </a:lnTo>
                <a:lnTo>
                  <a:pt x="15835" y="20309"/>
                </a:lnTo>
                <a:cubicBezTo>
                  <a:pt x="16217" y="20309"/>
                  <a:pt x="16561" y="20348"/>
                  <a:pt x="16944" y="20348"/>
                </a:cubicBezTo>
                <a:cubicBezTo>
                  <a:pt x="17326" y="20348"/>
                  <a:pt x="17670" y="20348"/>
                  <a:pt x="18053" y="20386"/>
                </a:cubicBezTo>
                <a:lnTo>
                  <a:pt x="19353" y="20386"/>
                </a:lnTo>
                <a:lnTo>
                  <a:pt x="20807" y="20348"/>
                </a:lnTo>
                <a:lnTo>
                  <a:pt x="21189" y="20309"/>
                </a:lnTo>
                <a:lnTo>
                  <a:pt x="22107" y="20233"/>
                </a:lnTo>
                <a:lnTo>
                  <a:pt x="22451" y="20233"/>
                </a:lnTo>
                <a:lnTo>
                  <a:pt x="23178" y="20156"/>
                </a:lnTo>
                <a:lnTo>
                  <a:pt x="23943" y="20080"/>
                </a:lnTo>
                <a:cubicBezTo>
                  <a:pt x="24057" y="20080"/>
                  <a:pt x="24210" y="20042"/>
                  <a:pt x="24363" y="20003"/>
                </a:cubicBezTo>
                <a:lnTo>
                  <a:pt x="25243" y="19889"/>
                </a:lnTo>
                <a:lnTo>
                  <a:pt x="25587" y="19812"/>
                </a:lnTo>
                <a:lnTo>
                  <a:pt x="26390" y="19659"/>
                </a:lnTo>
                <a:lnTo>
                  <a:pt x="26735" y="19583"/>
                </a:lnTo>
                <a:lnTo>
                  <a:pt x="26926" y="19583"/>
                </a:lnTo>
                <a:lnTo>
                  <a:pt x="27576" y="19392"/>
                </a:lnTo>
                <a:lnTo>
                  <a:pt x="27920" y="19277"/>
                </a:lnTo>
                <a:lnTo>
                  <a:pt x="28494" y="19162"/>
                </a:lnTo>
                <a:cubicBezTo>
                  <a:pt x="28609" y="19162"/>
                  <a:pt x="28685" y="19124"/>
                  <a:pt x="28800" y="19124"/>
                </a:cubicBezTo>
                <a:lnTo>
                  <a:pt x="30330" y="18703"/>
                </a:lnTo>
                <a:lnTo>
                  <a:pt x="30636" y="18588"/>
                </a:lnTo>
                <a:lnTo>
                  <a:pt x="31515" y="18321"/>
                </a:lnTo>
                <a:cubicBezTo>
                  <a:pt x="31630" y="18282"/>
                  <a:pt x="31783" y="18244"/>
                  <a:pt x="31898" y="18206"/>
                </a:cubicBezTo>
                <a:lnTo>
                  <a:pt x="32586" y="17900"/>
                </a:lnTo>
                <a:cubicBezTo>
                  <a:pt x="32854" y="17823"/>
                  <a:pt x="33084" y="17747"/>
                  <a:pt x="33313" y="17632"/>
                </a:cubicBezTo>
                <a:cubicBezTo>
                  <a:pt x="33848" y="17403"/>
                  <a:pt x="34384" y="17097"/>
                  <a:pt x="34881" y="16791"/>
                </a:cubicBezTo>
                <a:cubicBezTo>
                  <a:pt x="35378" y="16485"/>
                  <a:pt x="35837" y="16179"/>
                  <a:pt x="36296" y="15796"/>
                </a:cubicBezTo>
                <a:cubicBezTo>
                  <a:pt x="36487" y="15605"/>
                  <a:pt x="36679" y="15414"/>
                  <a:pt x="36870" y="15223"/>
                </a:cubicBezTo>
                <a:cubicBezTo>
                  <a:pt x="37099" y="14993"/>
                  <a:pt x="37252" y="14764"/>
                  <a:pt x="37444" y="14534"/>
                </a:cubicBezTo>
                <a:cubicBezTo>
                  <a:pt x="37750" y="14037"/>
                  <a:pt x="37979" y="13540"/>
                  <a:pt x="38170" y="12966"/>
                </a:cubicBezTo>
                <a:cubicBezTo>
                  <a:pt x="38247" y="12698"/>
                  <a:pt x="38285" y="12431"/>
                  <a:pt x="38323" y="12125"/>
                </a:cubicBezTo>
                <a:cubicBezTo>
                  <a:pt x="38361" y="11819"/>
                  <a:pt x="38400" y="11513"/>
                  <a:pt x="38438" y="11207"/>
                </a:cubicBezTo>
                <a:cubicBezTo>
                  <a:pt x="38476" y="10633"/>
                  <a:pt x="38438" y="10021"/>
                  <a:pt x="38361" y="9409"/>
                </a:cubicBezTo>
                <a:cubicBezTo>
                  <a:pt x="38285" y="8950"/>
                  <a:pt x="38132" y="8453"/>
                  <a:pt x="37941" y="8032"/>
                </a:cubicBezTo>
                <a:lnTo>
                  <a:pt x="37941" y="7879"/>
                </a:lnTo>
                <a:cubicBezTo>
                  <a:pt x="37864" y="7573"/>
                  <a:pt x="37826" y="7268"/>
                  <a:pt x="37711" y="7000"/>
                </a:cubicBezTo>
                <a:cubicBezTo>
                  <a:pt x="37635" y="6732"/>
                  <a:pt x="37520" y="6464"/>
                  <a:pt x="37405" y="6197"/>
                </a:cubicBezTo>
                <a:cubicBezTo>
                  <a:pt x="37291" y="5967"/>
                  <a:pt x="37138" y="5699"/>
                  <a:pt x="36985" y="5470"/>
                </a:cubicBezTo>
                <a:cubicBezTo>
                  <a:pt x="36908" y="5355"/>
                  <a:pt x="36832" y="5240"/>
                  <a:pt x="36755" y="5126"/>
                </a:cubicBezTo>
                <a:cubicBezTo>
                  <a:pt x="36679" y="5049"/>
                  <a:pt x="36640" y="5011"/>
                  <a:pt x="36564" y="4935"/>
                </a:cubicBezTo>
                <a:lnTo>
                  <a:pt x="36296" y="4629"/>
                </a:lnTo>
                <a:lnTo>
                  <a:pt x="36143" y="4437"/>
                </a:lnTo>
                <a:cubicBezTo>
                  <a:pt x="36067" y="4399"/>
                  <a:pt x="35990" y="4323"/>
                  <a:pt x="35914" y="4246"/>
                </a:cubicBezTo>
                <a:cubicBezTo>
                  <a:pt x="35761" y="4093"/>
                  <a:pt x="35608" y="3940"/>
                  <a:pt x="35455" y="3787"/>
                </a:cubicBezTo>
                <a:cubicBezTo>
                  <a:pt x="35111" y="3519"/>
                  <a:pt x="34805" y="3290"/>
                  <a:pt x="34460" y="3022"/>
                </a:cubicBezTo>
                <a:cubicBezTo>
                  <a:pt x="34307" y="2907"/>
                  <a:pt x="34154" y="2793"/>
                  <a:pt x="33963" y="2678"/>
                </a:cubicBezTo>
                <a:lnTo>
                  <a:pt x="33390" y="2372"/>
                </a:lnTo>
                <a:cubicBezTo>
                  <a:pt x="32701" y="1951"/>
                  <a:pt x="31936" y="1569"/>
                  <a:pt x="31171" y="1301"/>
                </a:cubicBezTo>
                <a:cubicBezTo>
                  <a:pt x="30789" y="1148"/>
                  <a:pt x="30406" y="1033"/>
                  <a:pt x="29986" y="880"/>
                </a:cubicBezTo>
                <a:cubicBezTo>
                  <a:pt x="29603" y="766"/>
                  <a:pt x="29259" y="651"/>
                  <a:pt x="28876" y="574"/>
                </a:cubicBezTo>
                <a:lnTo>
                  <a:pt x="28532" y="498"/>
                </a:lnTo>
                <a:lnTo>
                  <a:pt x="28226" y="460"/>
                </a:lnTo>
                <a:cubicBezTo>
                  <a:pt x="27997" y="421"/>
                  <a:pt x="27767" y="383"/>
                  <a:pt x="27538" y="345"/>
                </a:cubicBezTo>
                <a:cubicBezTo>
                  <a:pt x="27155" y="307"/>
                  <a:pt x="26773" y="268"/>
                  <a:pt x="26429" y="268"/>
                </a:cubicBezTo>
                <a:lnTo>
                  <a:pt x="26085" y="230"/>
                </a:lnTo>
                <a:cubicBezTo>
                  <a:pt x="25855" y="192"/>
                  <a:pt x="25626" y="154"/>
                  <a:pt x="25434" y="154"/>
                </a:cubicBezTo>
                <a:cubicBezTo>
                  <a:pt x="25205" y="116"/>
                  <a:pt x="25090" y="116"/>
                  <a:pt x="24937" y="116"/>
                </a:cubicBezTo>
                <a:lnTo>
                  <a:pt x="24134" y="39"/>
                </a:lnTo>
                <a:lnTo>
                  <a:pt x="22757" y="39"/>
                </a:lnTo>
                <a:lnTo>
                  <a:pt x="22757" y="1"/>
                </a:lnTo>
                <a:close/>
              </a:path>
            </a:pathLst>
          </a:cu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 name="Picture 4">
            <a:extLst>
              <a:ext uri="{FF2B5EF4-FFF2-40B4-BE49-F238E27FC236}">
                <a16:creationId xmlns:a16="http://schemas.microsoft.com/office/drawing/2014/main" id="{5BEBED6D-9214-C8B4-AF49-E09FA01126E2}"/>
              </a:ext>
            </a:extLst>
          </p:cNvPr>
          <p:cNvPicPr>
            <a:picLocks noChangeAspect="1"/>
          </p:cNvPicPr>
          <p:nvPr/>
        </p:nvPicPr>
        <p:blipFill>
          <a:blip r:embed="rId4"/>
          <a:stretch>
            <a:fillRect/>
          </a:stretch>
        </p:blipFill>
        <p:spPr>
          <a:xfrm>
            <a:off x="3156780" y="3066875"/>
            <a:ext cx="3481764" cy="3205955"/>
          </a:xfrm>
          <a:prstGeom prst="rect">
            <a:avLst/>
          </a:prstGeom>
        </p:spPr>
      </p:pic>
    </p:spTree>
    <p:extLst>
      <p:ext uri="{BB962C8B-B14F-4D97-AF65-F5344CB8AC3E}">
        <p14:creationId xmlns:p14="http://schemas.microsoft.com/office/powerpoint/2010/main" val="110591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hape 98">
            <a:extLst>
              <a:ext uri="{FF2B5EF4-FFF2-40B4-BE49-F238E27FC236}">
                <a16:creationId xmlns:a16="http://schemas.microsoft.com/office/drawing/2014/main" id="{EC740B4D-7569-9F28-7066-2CB7080AA7B2}"/>
              </a:ext>
            </a:extLst>
          </p:cNvPr>
          <p:cNvSpPr txBox="1">
            <a:spLocks noGrp="1"/>
          </p:cNvSpPr>
          <p:nvPr>
            <p:ph type="title"/>
          </p:nvPr>
        </p:nvSpPr>
        <p:spPr>
          <a:xfrm>
            <a:off x="1680957" y="77305"/>
            <a:ext cx="6090285" cy="763521"/>
          </a:xfrm>
          <a:prstGeom prst="rect">
            <a:avLst/>
          </a:prstGeom>
          <a:ln w="53975">
            <a:solidFill>
              <a:schemeClr val="tx1"/>
            </a:solidFill>
          </a:ln>
        </p:spPr>
        <p:txBody>
          <a:bodyPr spcFirstLastPara="1" vert="horz" wrap="square" lIns="101566" tIns="101566" rIns="101566" bIns="101566" numCol="1" anchor="t" anchorCtr="0" compatLnSpc="1">
            <a:prstTxWarp prst="textNoShape">
              <a:avLst/>
            </a:prstTxWarp>
            <a:noAutofit/>
          </a:bodyPr>
          <a:lstStyle/>
          <a:p>
            <a:pPr>
              <a:buClr>
                <a:schemeClr val="dk1"/>
              </a:buClr>
              <a:buSzPts val="1100"/>
            </a:pPr>
            <a:r>
              <a:rPr lang="en" sz="3600" b="1" dirty="0">
                <a:solidFill>
                  <a:srgbClr val="3280B6"/>
                </a:solidFill>
                <a:latin typeface="Myriad Pro Light" panose="020B0403030403020204" pitchFamily="34" charset="0"/>
                <a:ea typeface="Signika"/>
                <a:cs typeface="Malayalam MN" pitchFamily="2" charset="0"/>
                <a:sym typeface="Signika"/>
              </a:rPr>
              <a:t>Identity-Based Bullying</a:t>
            </a:r>
            <a:endParaRPr sz="3600" dirty="0">
              <a:solidFill>
                <a:srgbClr val="3280B6"/>
              </a:solidFill>
              <a:latin typeface="Myriad Pro Light" panose="020B0403030403020204" pitchFamily="34" charset="0"/>
              <a:cs typeface="Malayalam MN" pitchFamily="2" charset="0"/>
            </a:endParaRPr>
          </a:p>
        </p:txBody>
      </p:sp>
      <p:sp>
        <p:nvSpPr>
          <p:cNvPr id="10" name="Google Shape;7496;p70">
            <a:extLst>
              <a:ext uri="{FF2B5EF4-FFF2-40B4-BE49-F238E27FC236}">
                <a16:creationId xmlns:a16="http://schemas.microsoft.com/office/drawing/2014/main" id="{2A2808C4-4925-945E-5ED1-C0A74D4A9E38}"/>
              </a:ext>
            </a:extLst>
          </p:cNvPr>
          <p:cNvSpPr/>
          <p:nvPr/>
        </p:nvSpPr>
        <p:spPr>
          <a:xfrm>
            <a:off x="718288" y="1203656"/>
            <a:ext cx="609490" cy="505928"/>
          </a:xfrm>
          <a:custGeom>
            <a:avLst/>
            <a:gdLst/>
            <a:ahLst/>
            <a:cxnLst/>
            <a:rect l="l" t="t" r="r" b="b"/>
            <a:pathLst>
              <a:path w="30990" h="16624" extrusionOk="0">
                <a:moveTo>
                  <a:pt x="21131" y="1180"/>
                </a:moveTo>
                <a:lnTo>
                  <a:pt x="21217" y="1244"/>
                </a:lnTo>
                <a:lnTo>
                  <a:pt x="21196" y="1244"/>
                </a:lnTo>
                <a:lnTo>
                  <a:pt x="21196" y="1266"/>
                </a:lnTo>
                <a:cubicBezTo>
                  <a:pt x="21174" y="1351"/>
                  <a:pt x="21153" y="1416"/>
                  <a:pt x="21131" y="1523"/>
                </a:cubicBezTo>
                <a:lnTo>
                  <a:pt x="21131" y="1180"/>
                </a:lnTo>
                <a:close/>
                <a:moveTo>
                  <a:pt x="21689" y="2123"/>
                </a:moveTo>
                <a:cubicBezTo>
                  <a:pt x="21410" y="2294"/>
                  <a:pt x="21196" y="2552"/>
                  <a:pt x="21067" y="2830"/>
                </a:cubicBezTo>
                <a:cubicBezTo>
                  <a:pt x="21089" y="2616"/>
                  <a:pt x="21110" y="2380"/>
                  <a:pt x="21110" y="2166"/>
                </a:cubicBezTo>
                <a:cubicBezTo>
                  <a:pt x="21131" y="2166"/>
                  <a:pt x="21153" y="2187"/>
                  <a:pt x="21174" y="2187"/>
                </a:cubicBezTo>
                <a:cubicBezTo>
                  <a:pt x="21346" y="2187"/>
                  <a:pt x="21517" y="2166"/>
                  <a:pt x="21689" y="2123"/>
                </a:cubicBezTo>
                <a:close/>
                <a:moveTo>
                  <a:pt x="21791" y="3092"/>
                </a:moveTo>
                <a:lnTo>
                  <a:pt x="21791" y="3092"/>
                </a:lnTo>
                <a:cubicBezTo>
                  <a:pt x="21496" y="3299"/>
                  <a:pt x="21219" y="3559"/>
                  <a:pt x="20960" y="3837"/>
                </a:cubicBezTo>
                <a:cubicBezTo>
                  <a:pt x="20981" y="3687"/>
                  <a:pt x="21003" y="3516"/>
                  <a:pt x="21024" y="3366"/>
                </a:cubicBezTo>
                <a:lnTo>
                  <a:pt x="21003" y="3366"/>
                </a:lnTo>
                <a:cubicBezTo>
                  <a:pt x="21294" y="3327"/>
                  <a:pt x="21567" y="3236"/>
                  <a:pt x="21791" y="3092"/>
                </a:cubicBezTo>
                <a:close/>
                <a:moveTo>
                  <a:pt x="21324" y="4073"/>
                </a:moveTo>
                <a:cubicBezTo>
                  <a:pt x="21174" y="4202"/>
                  <a:pt x="21046" y="4352"/>
                  <a:pt x="20917" y="4523"/>
                </a:cubicBezTo>
                <a:cubicBezTo>
                  <a:pt x="20939" y="4416"/>
                  <a:pt x="20939" y="4287"/>
                  <a:pt x="20939" y="4180"/>
                </a:cubicBezTo>
                <a:cubicBezTo>
                  <a:pt x="21089" y="4137"/>
                  <a:pt x="21217" y="4116"/>
                  <a:pt x="21324" y="4073"/>
                </a:cubicBezTo>
                <a:close/>
                <a:moveTo>
                  <a:pt x="21389" y="1351"/>
                </a:moveTo>
                <a:lnTo>
                  <a:pt x="21389" y="1351"/>
                </a:lnTo>
                <a:cubicBezTo>
                  <a:pt x="22717" y="2337"/>
                  <a:pt x="24025" y="3344"/>
                  <a:pt x="25332" y="4373"/>
                </a:cubicBezTo>
                <a:cubicBezTo>
                  <a:pt x="25277" y="4369"/>
                  <a:pt x="25222" y="4368"/>
                  <a:pt x="25168" y="4368"/>
                </a:cubicBezTo>
                <a:cubicBezTo>
                  <a:pt x="24907" y="4368"/>
                  <a:pt x="24659" y="4409"/>
                  <a:pt x="24410" y="4480"/>
                </a:cubicBezTo>
                <a:cubicBezTo>
                  <a:pt x="24560" y="4373"/>
                  <a:pt x="24689" y="4287"/>
                  <a:pt x="24839" y="4180"/>
                </a:cubicBezTo>
                <a:cubicBezTo>
                  <a:pt x="24925" y="4116"/>
                  <a:pt x="24882" y="3987"/>
                  <a:pt x="24775" y="3987"/>
                </a:cubicBezTo>
                <a:cubicBezTo>
                  <a:pt x="23982" y="3987"/>
                  <a:pt x="23189" y="4180"/>
                  <a:pt x="22460" y="4502"/>
                </a:cubicBezTo>
                <a:cubicBezTo>
                  <a:pt x="22336" y="4548"/>
                  <a:pt x="21598" y="4874"/>
                  <a:pt x="21455" y="4874"/>
                </a:cubicBezTo>
                <a:cubicBezTo>
                  <a:pt x="21400" y="4874"/>
                  <a:pt x="21434" y="4826"/>
                  <a:pt x="21624" y="4695"/>
                </a:cubicBezTo>
                <a:cubicBezTo>
                  <a:pt x="22117" y="4373"/>
                  <a:pt x="22653" y="4116"/>
                  <a:pt x="23210" y="3923"/>
                </a:cubicBezTo>
                <a:cubicBezTo>
                  <a:pt x="23291" y="3883"/>
                  <a:pt x="23296" y="3728"/>
                  <a:pt x="23189" y="3728"/>
                </a:cubicBezTo>
                <a:cubicBezTo>
                  <a:pt x="23182" y="3728"/>
                  <a:pt x="23175" y="3729"/>
                  <a:pt x="23167" y="3730"/>
                </a:cubicBezTo>
                <a:cubicBezTo>
                  <a:pt x="22610" y="3816"/>
                  <a:pt x="22053" y="4009"/>
                  <a:pt x="21560" y="4309"/>
                </a:cubicBezTo>
                <a:cubicBezTo>
                  <a:pt x="21331" y="4436"/>
                  <a:pt x="21222" y="4485"/>
                  <a:pt x="21189" y="4485"/>
                </a:cubicBezTo>
                <a:cubicBezTo>
                  <a:pt x="21082" y="4485"/>
                  <a:pt x="21763" y="3982"/>
                  <a:pt x="21796" y="3966"/>
                </a:cubicBezTo>
                <a:cubicBezTo>
                  <a:pt x="22117" y="3730"/>
                  <a:pt x="22482" y="3537"/>
                  <a:pt x="22824" y="3366"/>
                </a:cubicBezTo>
                <a:cubicBezTo>
                  <a:pt x="22937" y="3309"/>
                  <a:pt x="22869" y="3187"/>
                  <a:pt x="22778" y="3187"/>
                </a:cubicBezTo>
                <a:cubicBezTo>
                  <a:pt x="22765" y="3187"/>
                  <a:pt x="22752" y="3189"/>
                  <a:pt x="22739" y="3194"/>
                </a:cubicBezTo>
                <a:cubicBezTo>
                  <a:pt x="22378" y="3364"/>
                  <a:pt x="21387" y="3660"/>
                  <a:pt x="21180" y="3916"/>
                </a:cubicBezTo>
                <a:lnTo>
                  <a:pt x="21180" y="3916"/>
                </a:lnTo>
                <a:cubicBezTo>
                  <a:pt x="21479" y="3533"/>
                  <a:pt x="21862" y="3192"/>
                  <a:pt x="22182" y="2830"/>
                </a:cubicBezTo>
                <a:cubicBezTo>
                  <a:pt x="22235" y="2759"/>
                  <a:pt x="22185" y="2643"/>
                  <a:pt x="22117" y="2643"/>
                </a:cubicBezTo>
                <a:cubicBezTo>
                  <a:pt x="22103" y="2643"/>
                  <a:pt x="22089" y="2648"/>
                  <a:pt x="22074" y="2659"/>
                </a:cubicBezTo>
                <a:cubicBezTo>
                  <a:pt x="21841" y="2819"/>
                  <a:pt x="21701" y="2884"/>
                  <a:pt x="21624" y="2884"/>
                </a:cubicBezTo>
                <a:cubicBezTo>
                  <a:pt x="21386" y="2884"/>
                  <a:pt x="21778" y="2254"/>
                  <a:pt x="21924" y="1994"/>
                </a:cubicBezTo>
                <a:cubicBezTo>
                  <a:pt x="21977" y="1924"/>
                  <a:pt x="21915" y="1854"/>
                  <a:pt x="21844" y="1854"/>
                </a:cubicBezTo>
                <a:cubicBezTo>
                  <a:pt x="21828" y="1854"/>
                  <a:pt x="21812" y="1858"/>
                  <a:pt x="21796" y="1866"/>
                </a:cubicBezTo>
                <a:cubicBezTo>
                  <a:pt x="21635" y="1935"/>
                  <a:pt x="21520" y="1967"/>
                  <a:pt x="21442" y="1967"/>
                </a:cubicBezTo>
                <a:cubicBezTo>
                  <a:pt x="21226" y="1967"/>
                  <a:pt x="21279" y="1728"/>
                  <a:pt x="21389" y="1351"/>
                </a:cubicBezTo>
                <a:close/>
                <a:moveTo>
                  <a:pt x="1351" y="5102"/>
                </a:moveTo>
                <a:lnTo>
                  <a:pt x="1351" y="5102"/>
                </a:lnTo>
                <a:cubicBezTo>
                  <a:pt x="1694" y="5145"/>
                  <a:pt x="2058" y="5188"/>
                  <a:pt x="2401" y="5230"/>
                </a:cubicBezTo>
                <a:lnTo>
                  <a:pt x="1715" y="5445"/>
                </a:lnTo>
                <a:cubicBezTo>
                  <a:pt x="1649" y="5467"/>
                  <a:pt x="1634" y="5528"/>
                  <a:pt x="1652" y="5580"/>
                </a:cubicBezTo>
                <a:lnTo>
                  <a:pt x="1652" y="5580"/>
                </a:lnTo>
                <a:cubicBezTo>
                  <a:pt x="1557" y="5419"/>
                  <a:pt x="1457" y="5260"/>
                  <a:pt x="1351" y="5102"/>
                </a:cubicBezTo>
                <a:close/>
                <a:moveTo>
                  <a:pt x="2525" y="5380"/>
                </a:moveTo>
                <a:cubicBezTo>
                  <a:pt x="2616" y="5380"/>
                  <a:pt x="2628" y="5440"/>
                  <a:pt x="2465" y="5616"/>
                </a:cubicBezTo>
                <a:cubicBezTo>
                  <a:pt x="2294" y="5788"/>
                  <a:pt x="2101" y="5938"/>
                  <a:pt x="1930" y="6088"/>
                </a:cubicBezTo>
                <a:cubicBezTo>
                  <a:pt x="1850" y="5929"/>
                  <a:pt x="1766" y="5775"/>
                  <a:pt x="1678" y="5623"/>
                </a:cubicBezTo>
                <a:lnTo>
                  <a:pt x="1678" y="5623"/>
                </a:lnTo>
                <a:cubicBezTo>
                  <a:pt x="1698" y="5646"/>
                  <a:pt x="1726" y="5661"/>
                  <a:pt x="1760" y="5661"/>
                </a:cubicBezTo>
                <a:cubicBezTo>
                  <a:pt x="1766" y="5661"/>
                  <a:pt x="1773" y="5660"/>
                  <a:pt x="1780" y="5659"/>
                </a:cubicBezTo>
                <a:cubicBezTo>
                  <a:pt x="1823" y="5630"/>
                  <a:pt x="2339" y="5380"/>
                  <a:pt x="2525" y="5380"/>
                </a:cubicBezTo>
                <a:close/>
                <a:moveTo>
                  <a:pt x="12407" y="5488"/>
                </a:moveTo>
                <a:cubicBezTo>
                  <a:pt x="12412" y="5488"/>
                  <a:pt x="12328" y="5542"/>
                  <a:pt x="12109" y="5680"/>
                </a:cubicBezTo>
                <a:cubicBezTo>
                  <a:pt x="11437" y="6091"/>
                  <a:pt x="10748" y="6486"/>
                  <a:pt x="10057" y="6879"/>
                </a:cubicBezTo>
                <a:lnTo>
                  <a:pt x="10057" y="6879"/>
                </a:lnTo>
                <a:cubicBezTo>
                  <a:pt x="10409" y="6655"/>
                  <a:pt x="10785" y="6454"/>
                  <a:pt x="11145" y="6238"/>
                </a:cubicBezTo>
                <a:cubicBezTo>
                  <a:pt x="11295" y="6154"/>
                  <a:pt x="12391" y="5488"/>
                  <a:pt x="12407" y="5488"/>
                </a:cubicBezTo>
                <a:close/>
                <a:moveTo>
                  <a:pt x="3773" y="5745"/>
                </a:moveTo>
                <a:lnTo>
                  <a:pt x="3794" y="5766"/>
                </a:lnTo>
                <a:cubicBezTo>
                  <a:pt x="3473" y="5852"/>
                  <a:pt x="2722" y="6773"/>
                  <a:pt x="2358" y="7223"/>
                </a:cubicBezTo>
                <a:cubicBezTo>
                  <a:pt x="2251" y="6923"/>
                  <a:pt x="2165" y="6645"/>
                  <a:pt x="2037" y="6366"/>
                </a:cubicBezTo>
                <a:cubicBezTo>
                  <a:pt x="2615" y="6152"/>
                  <a:pt x="3194" y="5916"/>
                  <a:pt x="3773" y="5745"/>
                </a:cubicBezTo>
                <a:close/>
                <a:moveTo>
                  <a:pt x="2980" y="5316"/>
                </a:moveTo>
                <a:cubicBezTo>
                  <a:pt x="3923" y="5380"/>
                  <a:pt x="4844" y="5445"/>
                  <a:pt x="5787" y="5488"/>
                </a:cubicBezTo>
                <a:cubicBezTo>
                  <a:pt x="5101" y="5809"/>
                  <a:pt x="4458" y="6216"/>
                  <a:pt x="3858" y="6666"/>
                </a:cubicBezTo>
                <a:cubicBezTo>
                  <a:pt x="3730" y="6740"/>
                  <a:pt x="2772" y="7251"/>
                  <a:pt x="2630" y="7251"/>
                </a:cubicBezTo>
                <a:cubicBezTo>
                  <a:pt x="2606" y="7251"/>
                  <a:pt x="2606" y="7236"/>
                  <a:pt x="2637" y="7202"/>
                </a:cubicBezTo>
                <a:cubicBezTo>
                  <a:pt x="3130" y="6645"/>
                  <a:pt x="3730" y="6195"/>
                  <a:pt x="4223" y="5638"/>
                </a:cubicBezTo>
                <a:cubicBezTo>
                  <a:pt x="4282" y="5578"/>
                  <a:pt x="4232" y="5464"/>
                  <a:pt x="4156" y="5464"/>
                </a:cubicBezTo>
                <a:cubicBezTo>
                  <a:pt x="4150" y="5464"/>
                  <a:pt x="4143" y="5465"/>
                  <a:pt x="4137" y="5466"/>
                </a:cubicBezTo>
                <a:cubicBezTo>
                  <a:pt x="3451" y="5638"/>
                  <a:pt x="2765" y="5873"/>
                  <a:pt x="2122" y="6130"/>
                </a:cubicBezTo>
                <a:cubicBezTo>
                  <a:pt x="2094" y="6142"/>
                  <a:pt x="2077" y="6148"/>
                  <a:pt x="2070" y="6148"/>
                </a:cubicBezTo>
                <a:cubicBezTo>
                  <a:pt x="2009" y="6148"/>
                  <a:pt x="2556" y="5807"/>
                  <a:pt x="2594" y="5788"/>
                </a:cubicBezTo>
                <a:cubicBezTo>
                  <a:pt x="2744" y="5638"/>
                  <a:pt x="2873" y="5488"/>
                  <a:pt x="2980" y="5316"/>
                </a:cubicBezTo>
                <a:close/>
                <a:moveTo>
                  <a:pt x="5809" y="5616"/>
                </a:moveTo>
                <a:lnTo>
                  <a:pt x="5809" y="5616"/>
                </a:lnTo>
                <a:cubicBezTo>
                  <a:pt x="5380" y="6002"/>
                  <a:pt x="4908" y="6345"/>
                  <a:pt x="4458" y="6666"/>
                </a:cubicBezTo>
                <a:cubicBezTo>
                  <a:pt x="3837" y="7138"/>
                  <a:pt x="3194" y="7588"/>
                  <a:pt x="2551" y="8038"/>
                </a:cubicBezTo>
                <a:cubicBezTo>
                  <a:pt x="2530" y="7845"/>
                  <a:pt x="2487" y="7674"/>
                  <a:pt x="2422" y="7502"/>
                </a:cubicBezTo>
                <a:lnTo>
                  <a:pt x="2422" y="7502"/>
                </a:lnTo>
                <a:lnTo>
                  <a:pt x="2444" y="7523"/>
                </a:lnTo>
                <a:cubicBezTo>
                  <a:pt x="3515" y="7288"/>
                  <a:pt x="4330" y="6559"/>
                  <a:pt x="5230" y="5980"/>
                </a:cubicBezTo>
                <a:cubicBezTo>
                  <a:pt x="5444" y="5895"/>
                  <a:pt x="5637" y="5766"/>
                  <a:pt x="5809" y="5616"/>
                </a:cubicBezTo>
                <a:close/>
                <a:moveTo>
                  <a:pt x="6237" y="5509"/>
                </a:moveTo>
                <a:cubicBezTo>
                  <a:pt x="6601" y="5509"/>
                  <a:pt x="6966" y="5530"/>
                  <a:pt x="7330" y="5530"/>
                </a:cubicBezTo>
                <a:cubicBezTo>
                  <a:pt x="6044" y="6195"/>
                  <a:pt x="4866" y="7052"/>
                  <a:pt x="3558" y="7695"/>
                </a:cubicBezTo>
                <a:lnTo>
                  <a:pt x="3558" y="7716"/>
                </a:lnTo>
                <a:cubicBezTo>
                  <a:pt x="3069" y="7961"/>
                  <a:pt x="2856" y="8055"/>
                  <a:pt x="2815" y="8055"/>
                </a:cubicBezTo>
                <a:cubicBezTo>
                  <a:pt x="2702" y="8055"/>
                  <a:pt x="3908" y="7337"/>
                  <a:pt x="4223" y="7116"/>
                </a:cubicBezTo>
                <a:cubicBezTo>
                  <a:pt x="4908" y="6602"/>
                  <a:pt x="5594" y="6066"/>
                  <a:pt x="6237" y="5509"/>
                </a:cubicBezTo>
                <a:close/>
                <a:moveTo>
                  <a:pt x="27282" y="6838"/>
                </a:moveTo>
                <a:lnTo>
                  <a:pt x="27111" y="6945"/>
                </a:lnTo>
                <a:cubicBezTo>
                  <a:pt x="26553" y="7266"/>
                  <a:pt x="25975" y="7545"/>
                  <a:pt x="25396" y="7824"/>
                </a:cubicBezTo>
                <a:lnTo>
                  <a:pt x="23896" y="8552"/>
                </a:lnTo>
                <a:cubicBezTo>
                  <a:pt x="24968" y="7931"/>
                  <a:pt x="26082" y="7373"/>
                  <a:pt x="27196" y="6859"/>
                </a:cubicBezTo>
                <a:lnTo>
                  <a:pt x="27282" y="6838"/>
                </a:lnTo>
                <a:close/>
                <a:moveTo>
                  <a:pt x="7823" y="5530"/>
                </a:moveTo>
                <a:cubicBezTo>
                  <a:pt x="6451" y="6923"/>
                  <a:pt x="4330" y="7545"/>
                  <a:pt x="2680" y="8574"/>
                </a:cubicBezTo>
                <a:lnTo>
                  <a:pt x="2680" y="8595"/>
                </a:lnTo>
                <a:cubicBezTo>
                  <a:pt x="2658" y="8488"/>
                  <a:pt x="2637" y="8381"/>
                  <a:pt x="2615" y="8295"/>
                </a:cubicBezTo>
                <a:cubicBezTo>
                  <a:pt x="3537" y="7974"/>
                  <a:pt x="4416" y="7545"/>
                  <a:pt x="5230" y="7009"/>
                </a:cubicBezTo>
                <a:cubicBezTo>
                  <a:pt x="5766" y="6709"/>
                  <a:pt x="6259" y="6366"/>
                  <a:pt x="6773" y="6066"/>
                </a:cubicBezTo>
                <a:cubicBezTo>
                  <a:pt x="7051" y="5895"/>
                  <a:pt x="7480" y="5745"/>
                  <a:pt x="7780" y="5530"/>
                </a:cubicBezTo>
                <a:close/>
                <a:moveTo>
                  <a:pt x="8573" y="5530"/>
                </a:moveTo>
                <a:cubicBezTo>
                  <a:pt x="6773" y="6302"/>
                  <a:pt x="5380" y="7909"/>
                  <a:pt x="3494" y="8531"/>
                </a:cubicBezTo>
                <a:cubicBezTo>
                  <a:pt x="3232" y="8616"/>
                  <a:pt x="3091" y="8651"/>
                  <a:pt x="3034" y="8651"/>
                </a:cubicBezTo>
                <a:cubicBezTo>
                  <a:pt x="2848" y="8651"/>
                  <a:pt x="3552" y="8282"/>
                  <a:pt x="3880" y="8102"/>
                </a:cubicBezTo>
                <a:cubicBezTo>
                  <a:pt x="4458" y="7781"/>
                  <a:pt x="5037" y="7502"/>
                  <a:pt x="5616" y="7202"/>
                </a:cubicBezTo>
                <a:cubicBezTo>
                  <a:pt x="6516" y="6773"/>
                  <a:pt x="7352" y="6216"/>
                  <a:pt x="8080" y="5530"/>
                </a:cubicBezTo>
                <a:close/>
                <a:moveTo>
                  <a:pt x="9195" y="5552"/>
                </a:moveTo>
                <a:cubicBezTo>
                  <a:pt x="8980" y="5723"/>
                  <a:pt x="8766" y="5873"/>
                  <a:pt x="8552" y="6023"/>
                </a:cubicBezTo>
                <a:lnTo>
                  <a:pt x="8552" y="6045"/>
                </a:lnTo>
                <a:cubicBezTo>
                  <a:pt x="7952" y="6473"/>
                  <a:pt x="7330" y="6881"/>
                  <a:pt x="6666" y="7245"/>
                </a:cubicBezTo>
                <a:cubicBezTo>
                  <a:pt x="5401" y="7995"/>
                  <a:pt x="4051" y="8659"/>
                  <a:pt x="2765" y="9409"/>
                </a:cubicBezTo>
                <a:cubicBezTo>
                  <a:pt x="2765" y="9238"/>
                  <a:pt x="2744" y="9045"/>
                  <a:pt x="2722" y="8874"/>
                </a:cubicBezTo>
                <a:cubicBezTo>
                  <a:pt x="4823" y="8681"/>
                  <a:pt x="6366" y="6988"/>
                  <a:pt x="8123" y="5980"/>
                </a:cubicBezTo>
                <a:cubicBezTo>
                  <a:pt x="8359" y="5830"/>
                  <a:pt x="8680" y="5659"/>
                  <a:pt x="8937" y="5552"/>
                </a:cubicBezTo>
                <a:close/>
                <a:moveTo>
                  <a:pt x="10673" y="5509"/>
                </a:moveTo>
                <a:cubicBezTo>
                  <a:pt x="8144" y="6388"/>
                  <a:pt x="6044" y="8188"/>
                  <a:pt x="3558" y="9238"/>
                </a:cubicBezTo>
                <a:cubicBezTo>
                  <a:pt x="3105" y="9421"/>
                  <a:pt x="2908" y="9509"/>
                  <a:pt x="2902" y="9509"/>
                </a:cubicBezTo>
                <a:cubicBezTo>
                  <a:pt x="2896" y="9509"/>
                  <a:pt x="3175" y="9378"/>
                  <a:pt x="3623" y="9131"/>
                </a:cubicBezTo>
                <a:cubicBezTo>
                  <a:pt x="4437" y="8659"/>
                  <a:pt x="5208" y="8274"/>
                  <a:pt x="5980" y="7845"/>
                </a:cubicBezTo>
                <a:cubicBezTo>
                  <a:pt x="7244" y="7181"/>
                  <a:pt x="8423" y="6409"/>
                  <a:pt x="9516" y="5509"/>
                </a:cubicBezTo>
                <a:close/>
                <a:moveTo>
                  <a:pt x="26275" y="9495"/>
                </a:moveTo>
                <a:cubicBezTo>
                  <a:pt x="25932" y="9688"/>
                  <a:pt x="25589" y="9902"/>
                  <a:pt x="25268" y="10117"/>
                </a:cubicBezTo>
                <a:cubicBezTo>
                  <a:pt x="25212" y="10142"/>
                  <a:pt x="25157" y="10170"/>
                  <a:pt x="25103" y="10199"/>
                </a:cubicBezTo>
                <a:lnTo>
                  <a:pt x="25103" y="10199"/>
                </a:lnTo>
                <a:cubicBezTo>
                  <a:pt x="25483" y="9951"/>
                  <a:pt x="25870" y="9719"/>
                  <a:pt x="26275" y="9495"/>
                </a:cubicBezTo>
                <a:close/>
                <a:moveTo>
                  <a:pt x="10202" y="5916"/>
                </a:moveTo>
                <a:lnTo>
                  <a:pt x="10202" y="5916"/>
                </a:lnTo>
                <a:cubicBezTo>
                  <a:pt x="10009" y="6023"/>
                  <a:pt x="9816" y="6152"/>
                  <a:pt x="9623" y="6259"/>
                </a:cubicBezTo>
                <a:cubicBezTo>
                  <a:pt x="8830" y="6752"/>
                  <a:pt x="8059" y="7266"/>
                  <a:pt x="7244" y="7738"/>
                </a:cubicBezTo>
                <a:cubicBezTo>
                  <a:pt x="5723" y="8595"/>
                  <a:pt x="4223" y="9367"/>
                  <a:pt x="2808" y="10374"/>
                </a:cubicBezTo>
                <a:cubicBezTo>
                  <a:pt x="2808" y="10145"/>
                  <a:pt x="2808" y="9936"/>
                  <a:pt x="2789" y="9709"/>
                </a:cubicBezTo>
                <a:lnTo>
                  <a:pt x="2789" y="9709"/>
                </a:lnTo>
                <a:cubicBezTo>
                  <a:pt x="5467" y="8873"/>
                  <a:pt x="7609" y="6987"/>
                  <a:pt x="10202" y="5916"/>
                </a:cubicBezTo>
                <a:close/>
                <a:moveTo>
                  <a:pt x="12216" y="5466"/>
                </a:moveTo>
                <a:lnTo>
                  <a:pt x="12216" y="5466"/>
                </a:lnTo>
                <a:cubicBezTo>
                  <a:pt x="9216" y="6859"/>
                  <a:pt x="6623" y="8981"/>
                  <a:pt x="3558" y="10267"/>
                </a:cubicBezTo>
                <a:cubicBezTo>
                  <a:pt x="3134" y="10442"/>
                  <a:pt x="2934" y="10512"/>
                  <a:pt x="2880" y="10512"/>
                </a:cubicBezTo>
                <a:cubicBezTo>
                  <a:pt x="2741" y="10512"/>
                  <a:pt x="3535" y="10066"/>
                  <a:pt x="3965" y="9774"/>
                </a:cubicBezTo>
                <a:cubicBezTo>
                  <a:pt x="4780" y="9217"/>
                  <a:pt x="5616" y="8745"/>
                  <a:pt x="6473" y="8338"/>
                </a:cubicBezTo>
                <a:cubicBezTo>
                  <a:pt x="8166" y="7523"/>
                  <a:pt x="9645" y="6388"/>
                  <a:pt x="11295" y="5509"/>
                </a:cubicBezTo>
                <a:cubicBezTo>
                  <a:pt x="11316" y="5509"/>
                  <a:pt x="11316" y="5509"/>
                  <a:pt x="11338" y="5488"/>
                </a:cubicBezTo>
                <a:cubicBezTo>
                  <a:pt x="11638" y="5488"/>
                  <a:pt x="11916" y="5488"/>
                  <a:pt x="12216" y="5466"/>
                </a:cubicBezTo>
                <a:close/>
                <a:moveTo>
                  <a:pt x="22032" y="8595"/>
                </a:moveTo>
                <a:lnTo>
                  <a:pt x="21067" y="9109"/>
                </a:lnTo>
                <a:cubicBezTo>
                  <a:pt x="20124" y="9624"/>
                  <a:pt x="19203" y="10202"/>
                  <a:pt x="18281" y="10760"/>
                </a:cubicBezTo>
                <a:lnTo>
                  <a:pt x="18024" y="10910"/>
                </a:lnTo>
                <a:cubicBezTo>
                  <a:pt x="18345" y="10674"/>
                  <a:pt x="18667" y="10438"/>
                  <a:pt x="18988" y="10224"/>
                </a:cubicBezTo>
                <a:cubicBezTo>
                  <a:pt x="19888" y="9645"/>
                  <a:pt x="20853" y="9131"/>
                  <a:pt x="21817" y="8702"/>
                </a:cubicBezTo>
                <a:lnTo>
                  <a:pt x="22032" y="8595"/>
                </a:lnTo>
                <a:close/>
                <a:moveTo>
                  <a:pt x="4608" y="10009"/>
                </a:moveTo>
                <a:lnTo>
                  <a:pt x="4608" y="10009"/>
                </a:lnTo>
                <a:cubicBezTo>
                  <a:pt x="3965" y="10460"/>
                  <a:pt x="3344" y="10931"/>
                  <a:pt x="2744" y="11445"/>
                </a:cubicBezTo>
                <a:cubicBezTo>
                  <a:pt x="2765" y="11188"/>
                  <a:pt x="2787" y="10974"/>
                  <a:pt x="2787" y="10738"/>
                </a:cubicBezTo>
                <a:lnTo>
                  <a:pt x="2787" y="10760"/>
                </a:lnTo>
                <a:cubicBezTo>
                  <a:pt x="3408" y="10545"/>
                  <a:pt x="4030" y="10288"/>
                  <a:pt x="4608" y="10009"/>
                </a:cubicBezTo>
                <a:close/>
                <a:moveTo>
                  <a:pt x="26918" y="5595"/>
                </a:moveTo>
                <a:cubicBezTo>
                  <a:pt x="27239" y="5809"/>
                  <a:pt x="27561" y="6066"/>
                  <a:pt x="27904" y="6323"/>
                </a:cubicBezTo>
                <a:lnTo>
                  <a:pt x="27904" y="6345"/>
                </a:lnTo>
                <a:cubicBezTo>
                  <a:pt x="25653" y="7309"/>
                  <a:pt x="23489" y="8466"/>
                  <a:pt x="21453" y="9838"/>
                </a:cubicBezTo>
                <a:cubicBezTo>
                  <a:pt x="20446" y="10417"/>
                  <a:pt x="19417" y="10995"/>
                  <a:pt x="18367" y="11510"/>
                </a:cubicBezTo>
                <a:lnTo>
                  <a:pt x="18281" y="11552"/>
                </a:lnTo>
                <a:lnTo>
                  <a:pt x="18410" y="11445"/>
                </a:lnTo>
                <a:cubicBezTo>
                  <a:pt x="18946" y="11102"/>
                  <a:pt x="19524" y="10781"/>
                  <a:pt x="20060" y="10460"/>
                </a:cubicBezTo>
                <a:cubicBezTo>
                  <a:pt x="22182" y="9217"/>
                  <a:pt x="24325" y="8059"/>
                  <a:pt x="26361" y="6645"/>
                </a:cubicBezTo>
                <a:cubicBezTo>
                  <a:pt x="26425" y="6623"/>
                  <a:pt x="26489" y="6581"/>
                  <a:pt x="26532" y="6516"/>
                </a:cubicBezTo>
                <a:lnTo>
                  <a:pt x="26982" y="6216"/>
                </a:lnTo>
                <a:cubicBezTo>
                  <a:pt x="27073" y="6144"/>
                  <a:pt x="27025" y="6009"/>
                  <a:pt x="26930" y="6009"/>
                </a:cubicBezTo>
                <a:cubicBezTo>
                  <a:pt x="26913" y="6009"/>
                  <a:pt x="26894" y="6014"/>
                  <a:pt x="26875" y="6023"/>
                </a:cubicBezTo>
                <a:cubicBezTo>
                  <a:pt x="25675" y="6709"/>
                  <a:pt x="24453" y="7352"/>
                  <a:pt x="23232" y="7974"/>
                </a:cubicBezTo>
                <a:cubicBezTo>
                  <a:pt x="24518" y="7288"/>
                  <a:pt x="25761" y="6495"/>
                  <a:pt x="26918" y="5595"/>
                </a:cubicBezTo>
                <a:close/>
                <a:moveTo>
                  <a:pt x="14166" y="5402"/>
                </a:moveTo>
                <a:cubicBezTo>
                  <a:pt x="12581" y="6088"/>
                  <a:pt x="11188" y="7116"/>
                  <a:pt x="9709" y="7952"/>
                </a:cubicBezTo>
                <a:cubicBezTo>
                  <a:pt x="8787" y="8466"/>
                  <a:pt x="7780" y="8874"/>
                  <a:pt x="6816" y="9324"/>
                </a:cubicBezTo>
                <a:cubicBezTo>
                  <a:pt x="5787" y="9838"/>
                  <a:pt x="4801" y="10395"/>
                  <a:pt x="3837" y="11038"/>
                </a:cubicBezTo>
                <a:cubicBezTo>
                  <a:pt x="3550" y="11243"/>
                  <a:pt x="3106" y="11370"/>
                  <a:pt x="2824" y="11606"/>
                </a:cubicBezTo>
                <a:lnTo>
                  <a:pt x="2824" y="11606"/>
                </a:lnTo>
                <a:cubicBezTo>
                  <a:pt x="3347" y="11147"/>
                  <a:pt x="3872" y="10729"/>
                  <a:pt x="4437" y="10352"/>
                </a:cubicBezTo>
                <a:cubicBezTo>
                  <a:pt x="5380" y="9709"/>
                  <a:pt x="6344" y="9109"/>
                  <a:pt x="7352" y="8574"/>
                </a:cubicBezTo>
                <a:cubicBezTo>
                  <a:pt x="9173" y="7545"/>
                  <a:pt x="11038" y="6602"/>
                  <a:pt x="12795" y="5445"/>
                </a:cubicBezTo>
                <a:lnTo>
                  <a:pt x="14166" y="5402"/>
                </a:lnTo>
                <a:close/>
                <a:moveTo>
                  <a:pt x="28118" y="6538"/>
                </a:moveTo>
                <a:lnTo>
                  <a:pt x="28482" y="6816"/>
                </a:lnTo>
                <a:cubicBezTo>
                  <a:pt x="26961" y="7438"/>
                  <a:pt x="25503" y="8209"/>
                  <a:pt x="24110" y="9088"/>
                </a:cubicBezTo>
                <a:cubicBezTo>
                  <a:pt x="23167" y="9538"/>
                  <a:pt x="22160" y="9945"/>
                  <a:pt x="21324" y="10545"/>
                </a:cubicBezTo>
                <a:cubicBezTo>
                  <a:pt x="20874" y="10867"/>
                  <a:pt x="20424" y="11188"/>
                  <a:pt x="19931" y="11467"/>
                </a:cubicBezTo>
                <a:cubicBezTo>
                  <a:pt x="19476" y="11741"/>
                  <a:pt x="19261" y="11847"/>
                  <a:pt x="19201" y="11847"/>
                </a:cubicBezTo>
                <a:cubicBezTo>
                  <a:pt x="19026" y="11847"/>
                  <a:pt x="20165" y="10950"/>
                  <a:pt x="20531" y="10695"/>
                </a:cubicBezTo>
                <a:cubicBezTo>
                  <a:pt x="20789" y="10481"/>
                  <a:pt x="21089" y="10288"/>
                  <a:pt x="21389" y="10095"/>
                </a:cubicBezTo>
                <a:lnTo>
                  <a:pt x="22567" y="9431"/>
                </a:lnTo>
                <a:cubicBezTo>
                  <a:pt x="24389" y="8424"/>
                  <a:pt x="26361" y="7674"/>
                  <a:pt x="28118" y="6538"/>
                </a:cubicBezTo>
                <a:close/>
                <a:moveTo>
                  <a:pt x="22739" y="9967"/>
                </a:moveTo>
                <a:lnTo>
                  <a:pt x="22739" y="9967"/>
                </a:lnTo>
                <a:cubicBezTo>
                  <a:pt x="21860" y="10588"/>
                  <a:pt x="20981" y="11252"/>
                  <a:pt x="20146" y="11960"/>
                </a:cubicBezTo>
                <a:lnTo>
                  <a:pt x="19203" y="11981"/>
                </a:lnTo>
                <a:cubicBezTo>
                  <a:pt x="20467" y="11617"/>
                  <a:pt x="21517" y="10588"/>
                  <a:pt x="22674" y="10009"/>
                </a:cubicBezTo>
                <a:lnTo>
                  <a:pt x="22739" y="9967"/>
                </a:lnTo>
                <a:close/>
                <a:moveTo>
                  <a:pt x="27454" y="8316"/>
                </a:moveTo>
                <a:cubicBezTo>
                  <a:pt x="27239" y="8424"/>
                  <a:pt x="27025" y="8531"/>
                  <a:pt x="26811" y="8616"/>
                </a:cubicBezTo>
                <a:cubicBezTo>
                  <a:pt x="26146" y="8916"/>
                  <a:pt x="25503" y="9259"/>
                  <a:pt x="24882" y="9624"/>
                </a:cubicBezTo>
                <a:cubicBezTo>
                  <a:pt x="23703" y="10352"/>
                  <a:pt x="22610" y="11145"/>
                  <a:pt x="21517" y="11981"/>
                </a:cubicBezTo>
                <a:lnTo>
                  <a:pt x="21539" y="12003"/>
                </a:lnTo>
                <a:cubicBezTo>
                  <a:pt x="21474" y="11981"/>
                  <a:pt x="21389" y="11960"/>
                  <a:pt x="21324" y="11960"/>
                </a:cubicBezTo>
                <a:lnTo>
                  <a:pt x="20831" y="11960"/>
                </a:lnTo>
                <a:cubicBezTo>
                  <a:pt x="21710" y="11531"/>
                  <a:pt x="22567" y="11017"/>
                  <a:pt x="23382" y="10460"/>
                </a:cubicBezTo>
                <a:cubicBezTo>
                  <a:pt x="24668" y="9624"/>
                  <a:pt x="26039" y="8916"/>
                  <a:pt x="27454" y="8316"/>
                </a:cubicBezTo>
                <a:close/>
                <a:moveTo>
                  <a:pt x="19803" y="10952"/>
                </a:moveTo>
                <a:lnTo>
                  <a:pt x="19803" y="10974"/>
                </a:lnTo>
                <a:cubicBezTo>
                  <a:pt x="19396" y="11274"/>
                  <a:pt x="18967" y="11595"/>
                  <a:pt x="18560" y="11938"/>
                </a:cubicBezTo>
                <a:cubicBezTo>
                  <a:pt x="18538" y="11938"/>
                  <a:pt x="18517" y="11981"/>
                  <a:pt x="18538" y="12003"/>
                </a:cubicBezTo>
                <a:lnTo>
                  <a:pt x="17617" y="12045"/>
                </a:lnTo>
                <a:cubicBezTo>
                  <a:pt x="18367" y="11702"/>
                  <a:pt x="19096" y="11338"/>
                  <a:pt x="19803" y="10952"/>
                </a:cubicBezTo>
                <a:close/>
                <a:moveTo>
                  <a:pt x="24946" y="7309"/>
                </a:moveTo>
                <a:cubicBezTo>
                  <a:pt x="24132" y="7845"/>
                  <a:pt x="23296" y="8338"/>
                  <a:pt x="22460" y="8831"/>
                </a:cubicBezTo>
                <a:cubicBezTo>
                  <a:pt x="20660" y="9859"/>
                  <a:pt x="18838" y="10888"/>
                  <a:pt x="17103" y="12045"/>
                </a:cubicBezTo>
                <a:lnTo>
                  <a:pt x="17081" y="12045"/>
                </a:lnTo>
                <a:lnTo>
                  <a:pt x="16160" y="12088"/>
                </a:lnTo>
                <a:cubicBezTo>
                  <a:pt x="17617" y="11424"/>
                  <a:pt x="18967" y="10545"/>
                  <a:pt x="20360" y="9731"/>
                </a:cubicBezTo>
                <a:cubicBezTo>
                  <a:pt x="21839" y="8852"/>
                  <a:pt x="23425" y="8145"/>
                  <a:pt x="24946" y="7309"/>
                </a:cubicBezTo>
                <a:close/>
                <a:moveTo>
                  <a:pt x="26493" y="5575"/>
                </a:moveTo>
                <a:cubicBezTo>
                  <a:pt x="26541" y="5575"/>
                  <a:pt x="26454" y="5666"/>
                  <a:pt x="26125" y="5916"/>
                </a:cubicBezTo>
                <a:cubicBezTo>
                  <a:pt x="25610" y="6302"/>
                  <a:pt x="25096" y="6623"/>
                  <a:pt x="24560" y="6966"/>
                </a:cubicBezTo>
                <a:cubicBezTo>
                  <a:pt x="23510" y="7609"/>
                  <a:pt x="22417" y="8166"/>
                  <a:pt x="21303" y="8724"/>
                </a:cubicBezTo>
                <a:cubicBezTo>
                  <a:pt x="19331" y="9731"/>
                  <a:pt x="17595" y="11188"/>
                  <a:pt x="15581" y="12110"/>
                </a:cubicBezTo>
                <a:lnTo>
                  <a:pt x="13566" y="12217"/>
                </a:lnTo>
                <a:cubicBezTo>
                  <a:pt x="17681" y="10524"/>
                  <a:pt x="21453" y="8209"/>
                  <a:pt x="25375" y="6152"/>
                </a:cubicBezTo>
                <a:cubicBezTo>
                  <a:pt x="25597" y="6033"/>
                  <a:pt x="26385" y="5575"/>
                  <a:pt x="26493" y="5575"/>
                </a:cubicBezTo>
                <a:close/>
                <a:moveTo>
                  <a:pt x="16481" y="5338"/>
                </a:moveTo>
                <a:lnTo>
                  <a:pt x="16481" y="5338"/>
                </a:lnTo>
                <a:cubicBezTo>
                  <a:pt x="15409" y="5873"/>
                  <a:pt x="14402" y="6473"/>
                  <a:pt x="13416" y="7159"/>
                </a:cubicBezTo>
                <a:cubicBezTo>
                  <a:pt x="12623" y="7588"/>
                  <a:pt x="11831" y="7995"/>
                  <a:pt x="10995" y="8381"/>
                </a:cubicBezTo>
                <a:cubicBezTo>
                  <a:pt x="8680" y="9452"/>
                  <a:pt x="6516" y="10760"/>
                  <a:pt x="4266" y="11960"/>
                </a:cubicBezTo>
                <a:cubicBezTo>
                  <a:pt x="4030" y="12088"/>
                  <a:pt x="3773" y="12195"/>
                  <a:pt x="3515" y="12303"/>
                </a:cubicBezTo>
                <a:cubicBezTo>
                  <a:pt x="3880" y="12110"/>
                  <a:pt x="4223" y="11895"/>
                  <a:pt x="4587" y="11681"/>
                </a:cubicBezTo>
                <a:cubicBezTo>
                  <a:pt x="5787" y="10931"/>
                  <a:pt x="6901" y="10095"/>
                  <a:pt x="8102" y="9345"/>
                </a:cubicBezTo>
                <a:cubicBezTo>
                  <a:pt x="10288" y="7952"/>
                  <a:pt x="12559" y="6495"/>
                  <a:pt x="14917" y="5380"/>
                </a:cubicBezTo>
                <a:lnTo>
                  <a:pt x="16481" y="5338"/>
                </a:lnTo>
                <a:close/>
                <a:moveTo>
                  <a:pt x="24432" y="4245"/>
                </a:moveTo>
                <a:lnTo>
                  <a:pt x="24432" y="4245"/>
                </a:lnTo>
                <a:cubicBezTo>
                  <a:pt x="24110" y="4480"/>
                  <a:pt x="23767" y="4673"/>
                  <a:pt x="23382" y="4823"/>
                </a:cubicBezTo>
                <a:lnTo>
                  <a:pt x="23167" y="4930"/>
                </a:lnTo>
                <a:cubicBezTo>
                  <a:pt x="22760" y="5080"/>
                  <a:pt x="22374" y="5230"/>
                  <a:pt x="21989" y="5402"/>
                </a:cubicBezTo>
                <a:cubicBezTo>
                  <a:pt x="21646" y="5445"/>
                  <a:pt x="21496" y="5509"/>
                  <a:pt x="21539" y="5595"/>
                </a:cubicBezTo>
                <a:cubicBezTo>
                  <a:pt x="21432" y="5638"/>
                  <a:pt x="21346" y="5702"/>
                  <a:pt x="21239" y="5745"/>
                </a:cubicBezTo>
                <a:cubicBezTo>
                  <a:pt x="21162" y="5802"/>
                  <a:pt x="21205" y="5944"/>
                  <a:pt x="21291" y="5944"/>
                </a:cubicBezTo>
                <a:cubicBezTo>
                  <a:pt x="21302" y="5944"/>
                  <a:pt x="21313" y="5942"/>
                  <a:pt x="21324" y="5938"/>
                </a:cubicBezTo>
                <a:cubicBezTo>
                  <a:pt x="22332" y="5552"/>
                  <a:pt x="23296" y="5038"/>
                  <a:pt x="24346" y="4695"/>
                </a:cubicBezTo>
                <a:cubicBezTo>
                  <a:pt x="24646" y="4609"/>
                  <a:pt x="24968" y="4566"/>
                  <a:pt x="25289" y="4566"/>
                </a:cubicBezTo>
                <a:cubicBezTo>
                  <a:pt x="24946" y="4566"/>
                  <a:pt x="24389" y="4995"/>
                  <a:pt x="24003" y="5123"/>
                </a:cubicBezTo>
                <a:cubicBezTo>
                  <a:pt x="23467" y="5295"/>
                  <a:pt x="22953" y="5509"/>
                  <a:pt x="22439" y="5745"/>
                </a:cubicBezTo>
                <a:cubicBezTo>
                  <a:pt x="21153" y="6409"/>
                  <a:pt x="20039" y="7416"/>
                  <a:pt x="18753" y="8124"/>
                </a:cubicBezTo>
                <a:cubicBezTo>
                  <a:pt x="17338" y="8874"/>
                  <a:pt x="15860" y="9517"/>
                  <a:pt x="14402" y="10202"/>
                </a:cubicBezTo>
                <a:cubicBezTo>
                  <a:pt x="13074" y="10824"/>
                  <a:pt x="11852" y="11638"/>
                  <a:pt x="10459" y="12110"/>
                </a:cubicBezTo>
                <a:cubicBezTo>
                  <a:pt x="10261" y="12178"/>
                  <a:pt x="10156" y="12207"/>
                  <a:pt x="10118" y="12207"/>
                </a:cubicBezTo>
                <a:cubicBezTo>
                  <a:pt x="9942" y="12207"/>
                  <a:pt x="11208" y="11594"/>
                  <a:pt x="11402" y="11488"/>
                </a:cubicBezTo>
                <a:cubicBezTo>
                  <a:pt x="12088" y="11038"/>
                  <a:pt x="12795" y="10588"/>
                  <a:pt x="13502" y="10138"/>
                </a:cubicBezTo>
                <a:cubicBezTo>
                  <a:pt x="16331" y="8381"/>
                  <a:pt x="19353" y="6945"/>
                  <a:pt x="22139" y="5102"/>
                </a:cubicBezTo>
                <a:cubicBezTo>
                  <a:pt x="22229" y="5047"/>
                  <a:pt x="22197" y="4916"/>
                  <a:pt x="22120" y="4916"/>
                </a:cubicBezTo>
                <a:cubicBezTo>
                  <a:pt x="22106" y="4916"/>
                  <a:pt x="22091" y="4921"/>
                  <a:pt x="22074" y="4930"/>
                </a:cubicBezTo>
                <a:cubicBezTo>
                  <a:pt x="17660" y="6773"/>
                  <a:pt x="13738" y="9581"/>
                  <a:pt x="9452" y="11681"/>
                </a:cubicBezTo>
                <a:cubicBezTo>
                  <a:pt x="9277" y="11760"/>
                  <a:pt x="8341" y="12320"/>
                  <a:pt x="8281" y="12320"/>
                </a:cubicBezTo>
                <a:cubicBezTo>
                  <a:pt x="8260" y="12320"/>
                  <a:pt x="8348" y="12251"/>
                  <a:pt x="8616" y="12067"/>
                </a:cubicBezTo>
                <a:cubicBezTo>
                  <a:pt x="9152" y="11702"/>
                  <a:pt x="9687" y="11338"/>
                  <a:pt x="10223" y="10974"/>
                </a:cubicBezTo>
                <a:cubicBezTo>
                  <a:pt x="11295" y="10245"/>
                  <a:pt x="12409" y="9559"/>
                  <a:pt x="13545" y="8959"/>
                </a:cubicBezTo>
                <a:cubicBezTo>
                  <a:pt x="15731" y="7759"/>
                  <a:pt x="17767" y="6366"/>
                  <a:pt x="19996" y="5252"/>
                </a:cubicBezTo>
                <a:lnTo>
                  <a:pt x="20510" y="5252"/>
                </a:lnTo>
                <a:cubicBezTo>
                  <a:pt x="20617" y="5252"/>
                  <a:pt x="20724" y="5209"/>
                  <a:pt x="20810" y="5123"/>
                </a:cubicBezTo>
                <a:cubicBezTo>
                  <a:pt x="20874" y="5038"/>
                  <a:pt x="20917" y="4952"/>
                  <a:pt x="20896" y="4845"/>
                </a:cubicBezTo>
                <a:lnTo>
                  <a:pt x="20939" y="4845"/>
                </a:lnTo>
                <a:lnTo>
                  <a:pt x="21346" y="4652"/>
                </a:lnTo>
                <a:lnTo>
                  <a:pt x="21346" y="4652"/>
                </a:lnTo>
                <a:cubicBezTo>
                  <a:pt x="21196" y="4737"/>
                  <a:pt x="21067" y="4845"/>
                  <a:pt x="20960" y="4952"/>
                </a:cubicBezTo>
                <a:cubicBezTo>
                  <a:pt x="20882" y="5030"/>
                  <a:pt x="20946" y="5126"/>
                  <a:pt x="21023" y="5126"/>
                </a:cubicBezTo>
                <a:cubicBezTo>
                  <a:pt x="21031" y="5126"/>
                  <a:pt x="21038" y="5125"/>
                  <a:pt x="21046" y="5123"/>
                </a:cubicBezTo>
                <a:cubicBezTo>
                  <a:pt x="21539" y="5038"/>
                  <a:pt x="22032" y="4888"/>
                  <a:pt x="22503" y="4695"/>
                </a:cubicBezTo>
                <a:cubicBezTo>
                  <a:pt x="22760" y="4609"/>
                  <a:pt x="22996" y="4502"/>
                  <a:pt x="23253" y="4437"/>
                </a:cubicBezTo>
                <a:cubicBezTo>
                  <a:pt x="23639" y="4330"/>
                  <a:pt x="24025" y="4266"/>
                  <a:pt x="24432" y="4245"/>
                </a:cubicBezTo>
                <a:close/>
                <a:moveTo>
                  <a:pt x="15538" y="10460"/>
                </a:moveTo>
                <a:lnTo>
                  <a:pt x="15538" y="10481"/>
                </a:lnTo>
                <a:cubicBezTo>
                  <a:pt x="14702" y="10952"/>
                  <a:pt x="13909" y="11531"/>
                  <a:pt x="13202" y="12195"/>
                </a:cubicBezTo>
                <a:cubicBezTo>
                  <a:pt x="13181" y="12217"/>
                  <a:pt x="13159" y="12238"/>
                  <a:pt x="13181" y="12260"/>
                </a:cubicBezTo>
                <a:lnTo>
                  <a:pt x="11959" y="12345"/>
                </a:lnTo>
                <a:cubicBezTo>
                  <a:pt x="13116" y="11638"/>
                  <a:pt x="14317" y="11017"/>
                  <a:pt x="15538" y="10460"/>
                </a:cubicBezTo>
                <a:close/>
                <a:moveTo>
                  <a:pt x="19246" y="5252"/>
                </a:moveTo>
                <a:lnTo>
                  <a:pt x="19246" y="5252"/>
                </a:lnTo>
                <a:cubicBezTo>
                  <a:pt x="17531" y="5938"/>
                  <a:pt x="16031" y="7009"/>
                  <a:pt x="14381" y="7888"/>
                </a:cubicBezTo>
                <a:cubicBezTo>
                  <a:pt x="13309" y="8445"/>
                  <a:pt x="12195" y="8874"/>
                  <a:pt x="11123" y="9452"/>
                </a:cubicBezTo>
                <a:cubicBezTo>
                  <a:pt x="9859" y="10117"/>
                  <a:pt x="8637" y="10845"/>
                  <a:pt x="7373" y="11488"/>
                </a:cubicBezTo>
                <a:cubicBezTo>
                  <a:pt x="6687" y="11831"/>
                  <a:pt x="5980" y="12153"/>
                  <a:pt x="5251" y="12410"/>
                </a:cubicBezTo>
                <a:cubicBezTo>
                  <a:pt x="5680" y="12238"/>
                  <a:pt x="6109" y="12024"/>
                  <a:pt x="6516" y="11767"/>
                </a:cubicBezTo>
                <a:cubicBezTo>
                  <a:pt x="7716" y="11017"/>
                  <a:pt x="8873" y="10202"/>
                  <a:pt x="10073" y="9495"/>
                </a:cubicBezTo>
                <a:cubicBezTo>
                  <a:pt x="11080" y="8916"/>
                  <a:pt x="12023" y="8274"/>
                  <a:pt x="12988" y="7652"/>
                </a:cubicBezTo>
                <a:cubicBezTo>
                  <a:pt x="13095" y="7609"/>
                  <a:pt x="13181" y="7545"/>
                  <a:pt x="13266" y="7502"/>
                </a:cubicBezTo>
                <a:cubicBezTo>
                  <a:pt x="14574" y="6795"/>
                  <a:pt x="15774" y="5980"/>
                  <a:pt x="17081" y="5316"/>
                </a:cubicBezTo>
                <a:cubicBezTo>
                  <a:pt x="17810" y="5273"/>
                  <a:pt x="18517" y="5273"/>
                  <a:pt x="19246" y="5252"/>
                </a:cubicBezTo>
                <a:close/>
                <a:moveTo>
                  <a:pt x="25632" y="4609"/>
                </a:moveTo>
                <a:cubicBezTo>
                  <a:pt x="25975" y="4866"/>
                  <a:pt x="26339" y="5145"/>
                  <a:pt x="26703" y="5423"/>
                </a:cubicBezTo>
                <a:cubicBezTo>
                  <a:pt x="24839" y="6066"/>
                  <a:pt x="23253" y="7266"/>
                  <a:pt x="21517" y="8166"/>
                </a:cubicBezTo>
                <a:cubicBezTo>
                  <a:pt x="19203" y="9367"/>
                  <a:pt x="16888" y="10567"/>
                  <a:pt x="14509" y="11638"/>
                </a:cubicBezTo>
                <a:cubicBezTo>
                  <a:pt x="14188" y="11767"/>
                  <a:pt x="13909" y="11917"/>
                  <a:pt x="13609" y="12088"/>
                </a:cubicBezTo>
                <a:cubicBezTo>
                  <a:pt x="13909" y="11831"/>
                  <a:pt x="14209" y="11574"/>
                  <a:pt x="14531" y="11360"/>
                </a:cubicBezTo>
                <a:cubicBezTo>
                  <a:pt x="15002" y="11017"/>
                  <a:pt x="15474" y="10717"/>
                  <a:pt x="15967" y="10460"/>
                </a:cubicBezTo>
                <a:cubicBezTo>
                  <a:pt x="16802" y="9967"/>
                  <a:pt x="17703" y="9538"/>
                  <a:pt x="18581" y="9131"/>
                </a:cubicBezTo>
                <a:lnTo>
                  <a:pt x="18624" y="9109"/>
                </a:lnTo>
                <a:cubicBezTo>
                  <a:pt x="20124" y="8424"/>
                  <a:pt x="21582" y="7674"/>
                  <a:pt x="22996" y="6838"/>
                </a:cubicBezTo>
                <a:cubicBezTo>
                  <a:pt x="24046" y="6281"/>
                  <a:pt x="25096" y="5745"/>
                  <a:pt x="26168" y="5273"/>
                </a:cubicBezTo>
                <a:cubicBezTo>
                  <a:pt x="26264" y="5235"/>
                  <a:pt x="26222" y="5074"/>
                  <a:pt x="26134" y="5074"/>
                </a:cubicBezTo>
                <a:cubicBezTo>
                  <a:pt x="26124" y="5074"/>
                  <a:pt x="26114" y="5076"/>
                  <a:pt x="26103" y="5080"/>
                </a:cubicBezTo>
                <a:cubicBezTo>
                  <a:pt x="25932" y="5145"/>
                  <a:pt x="25782" y="5209"/>
                  <a:pt x="25610" y="5273"/>
                </a:cubicBezTo>
                <a:cubicBezTo>
                  <a:pt x="25503" y="5295"/>
                  <a:pt x="25418" y="5338"/>
                  <a:pt x="25332" y="5402"/>
                </a:cubicBezTo>
                <a:cubicBezTo>
                  <a:pt x="24732" y="5680"/>
                  <a:pt x="24132" y="5980"/>
                  <a:pt x="23553" y="6302"/>
                </a:cubicBezTo>
                <a:cubicBezTo>
                  <a:pt x="23210" y="6473"/>
                  <a:pt x="22846" y="6666"/>
                  <a:pt x="22482" y="6859"/>
                </a:cubicBezTo>
                <a:cubicBezTo>
                  <a:pt x="21303" y="7502"/>
                  <a:pt x="20103" y="8145"/>
                  <a:pt x="18903" y="8766"/>
                </a:cubicBezTo>
                <a:lnTo>
                  <a:pt x="18603" y="8916"/>
                </a:lnTo>
                <a:cubicBezTo>
                  <a:pt x="16202" y="9881"/>
                  <a:pt x="13866" y="11017"/>
                  <a:pt x="11638" y="12324"/>
                </a:cubicBezTo>
                <a:cubicBezTo>
                  <a:pt x="11616" y="12345"/>
                  <a:pt x="11595" y="12345"/>
                  <a:pt x="11595" y="12367"/>
                </a:cubicBezTo>
                <a:lnTo>
                  <a:pt x="9837" y="12474"/>
                </a:lnTo>
                <a:cubicBezTo>
                  <a:pt x="11080" y="12174"/>
                  <a:pt x="12195" y="11574"/>
                  <a:pt x="13331" y="10952"/>
                </a:cubicBezTo>
                <a:lnTo>
                  <a:pt x="13352" y="10974"/>
                </a:lnTo>
                <a:cubicBezTo>
                  <a:pt x="14702" y="10224"/>
                  <a:pt x="16160" y="9624"/>
                  <a:pt x="17553" y="8959"/>
                </a:cubicBezTo>
                <a:cubicBezTo>
                  <a:pt x="18967" y="8295"/>
                  <a:pt x="20296" y="7523"/>
                  <a:pt x="21539" y="6623"/>
                </a:cubicBezTo>
                <a:cubicBezTo>
                  <a:pt x="22803" y="5680"/>
                  <a:pt x="24303" y="5423"/>
                  <a:pt x="25632" y="4609"/>
                </a:cubicBezTo>
                <a:close/>
                <a:moveTo>
                  <a:pt x="11873" y="6838"/>
                </a:moveTo>
                <a:cubicBezTo>
                  <a:pt x="10845" y="7459"/>
                  <a:pt x="9837" y="8124"/>
                  <a:pt x="8809" y="8724"/>
                </a:cubicBezTo>
                <a:cubicBezTo>
                  <a:pt x="6687" y="9924"/>
                  <a:pt x="4801" y="11510"/>
                  <a:pt x="2594" y="12560"/>
                </a:cubicBezTo>
                <a:cubicBezTo>
                  <a:pt x="2637" y="12303"/>
                  <a:pt x="2680" y="12067"/>
                  <a:pt x="2701" y="11831"/>
                </a:cubicBezTo>
                <a:lnTo>
                  <a:pt x="2701" y="11853"/>
                </a:lnTo>
                <a:cubicBezTo>
                  <a:pt x="3387" y="11552"/>
                  <a:pt x="4030" y="11210"/>
                  <a:pt x="4651" y="10781"/>
                </a:cubicBezTo>
                <a:cubicBezTo>
                  <a:pt x="5637" y="10138"/>
                  <a:pt x="6687" y="9581"/>
                  <a:pt x="7780" y="9109"/>
                </a:cubicBezTo>
                <a:cubicBezTo>
                  <a:pt x="9195" y="8445"/>
                  <a:pt x="10523" y="7631"/>
                  <a:pt x="11873" y="6838"/>
                </a:cubicBezTo>
                <a:close/>
                <a:moveTo>
                  <a:pt x="21271" y="5442"/>
                </a:moveTo>
                <a:lnTo>
                  <a:pt x="21271" y="5442"/>
                </a:lnTo>
                <a:cubicBezTo>
                  <a:pt x="20818" y="5721"/>
                  <a:pt x="20364" y="5990"/>
                  <a:pt x="19910" y="6259"/>
                </a:cubicBezTo>
                <a:cubicBezTo>
                  <a:pt x="18753" y="6945"/>
                  <a:pt x="17574" y="7566"/>
                  <a:pt x="16417" y="8209"/>
                </a:cubicBezTo>
                <a:cubicBezTo>
                  <a:pt x="14102" y="9517"/>
                  <a:pt x="11938" y="11017"/>
                  <a:pt x="9602" y="12303"/>
                </a:cubicBezTo>
                <a:cubicBezTo>
                  <a:pt x="9537" y="12324"/>
                  <a:pt x="9537" y="12431"/>
                  <a:pt x="9602" y="12474"/>
                </a:cubicBezTo>
                <a:lnTo>
                  <a:pt x="7952" y="12560"/>
                </a:lnTo>
                <a:cubicBezTo>
                  <a:pt x="12302" y="10717"/>
                  <a:pt x="16181" y="7931"/>
                  <a:pt x="20424" y="5873"/>
                </a:cubicBezTo>
                <a:cubicBezTo>
                  <a:pt x="20717" y="5742"/>
                  <a:pt x="20999" y="5600"/>
                  <a:pt x="21271" y="5442"/>
                </a:cubicBezTo>
                <a:close/>
                <a:moveTo>
                  <a:pt x="23532" y="11274"/>
                </a:moveTo>
                <a:lnTo>
                  <a:pt x="23532" y="11274"/>
                </a:lnTo>
                <a:cubicBezTo>
                  <a:pt x="22910" y="11724"/>
                  <a:pt x="22310" y="12195"/>
                  <a:pt x="21732" y="12688"/>
                </a:cubicBezTo>
                <a:lnTo>
                  <a:pt x="21732" y="12367"/>
                </a:lnTo>
                <a:cubicBezTo>
                  <a:pt x="21732" y="12324"/>
                  <a:pt x="21710" y="12303"/>
                  <a:pt x="21710" y="12281"/>
                </a:cubicBezTo>
                <a:lnTo>
                  <a:pt x="21732" y="12281"/>
                </a:lnTo>
                <a:cubicBezTo>
                  <a:pt x="22353" y="12003"/>
                  <a:pt x="22953" y="11660"/>
                  <a:pt x="23532" y="11274"/>
                </a:cubicBezTo>
                <a:close/>
                <a:moveTo>
                  <a:pt x="19438" y="5402"/>
                </a:moveTo>
                <a:lnTo>
                  <a:pt x="19438" y="5402"/>
                </a:lnTo>
                <a:cubicBezTo>
                  <a:pt x="19096" y="5530"/>
                  <a:pt x="18753" y="5680"/>
                  <a:pt x="18431" y="5852"/>
                </a:cubicBezTo>
                <a:cubicBezTo>
                  <a:pt x="17167" y="6559"/>
                  <a:pt x="15967" y="7331"/>
                  <a:pt x="14724" y="8081"/>
                </a:cubicBezTo>
                <a:cubicBezTo>
                  <a:pt x="12366" y="9495"/>
                  <a:pt x="10030" y="10910"/>
                  <a:pt x="7716" y="12453"/>
                </a:cubicBezTo>
                <a:cubicBezTo>
                  <a:pt x="7694" y="12474"/>
                  <a:pt x="7673" y="12538"/>
                  <a:pt x="7694" y="12581"/>
                </a:cubicBezTo>
                <a:cubicBezTo>
                  <a:pt x="6816" y="12624"/>
                  <a:pt x="5916" y="12667"/>
                  <a:pt x="5037" y="12710"/>
                </a:cubicBezTo>
                <a:cubicBezTo>
                  <a:pt x="7223" y="11917"/>
                  <a:pt x="9195" y="10717"/>
                  <a:pt x="11230" y="9624"/>
                </a:cubicBezTo>
                <a:cubicBezTo>
                  <a:pt x="12302" y="9045"/>
                  <a:pt x="13416" y="8616"/>
                  <a:pt x="14488" y="8059"/>
                </a:cubicBezTo>
                <a:cubicBezTo>
                  <a:pt x="15667" y="7481"/>
                  <a:pt x="16738" y="6752"/>
                  <a:pt x="17874" y="6109"/>
                </a:cubicBezTo>
                <a:cubicBezTo>
                  <a:pt x="18388" y="5852"/>
                  <a:pt x="18903" y="5595"/>
                  <a:pt x="19438" y="5402"/>
                </a:cubicBezTo>
                <a:close/>
                <a:moveTo>
                  <a:pt x="11873" y="8209"/>
                </a:moveTo>
                <a:lnTo>
                  <a:pt x="11466" y="8488"/>
                </a:lnTo>
                <a:cubicBezTo>
                  <a:pt x="9280" y="9881"/>
                  <a:pt x="7051" y="11338"/>
                  <a:pt x="4780" y="12581"/>
                </a:cubicBezTo>
                <a:cubicBezTo>
                  <a:pt x="4737" y="12624"/>
                  <a:pt x="4716" y="12667"/>
                  <a:pt x="4737" y="12710"/>
                </a:cubicBezTo>
                <a:cubicBezTo>
                  <a:pt x="4051" y="12731"/>
                  <a:pt x="3344" y="12753"/>
                  <a:pt x="2637" y="12753"/>
                </a:cubicBezTo>
                <a:cubicBezTo>
                  <a:pt x="3665" y="12560"/>
                  <a:pt x="4544" y="12045"/>
                  <a:pt x="5444" y="11510"/>
                </a:cubicBezTo>
                <a:lnTo>
                  <a:pt x="5444" y="11531"/>
                </a:lnTo>
                <a:cubicBezTo>
                  <a:pt x="6709" y="10781"/>
                  <a:pt x="8016" y="10117"/>
                  <a:pt x="9323" y="9431"/>
                </a:cubicBezTo>
                <a:cubicBezTo>
                  <a:pt x="10159" y="9002"/>
                  <a:pt x="11038" y="8638"/>
                  <a:pt x="11873" y="8209"/>
                </a:cubicBezTo>
                <a:close/>
                <a:moveTo>
                  <a:pt x="27411" y="9581"/>
                </a:moveTo>
                <a:lnTo>
                  <a:pt x="27411" y="9581"/>
                </a:lnTo>
                <a:cubicBezTo>
                  <a:pt x="26596" y="10095"/>
                  <a:pt x="25825" y="10717"/>
                  <a:pt x="25118" y="11381"/>
                </a:cubicBezTo>
                <a:cubicBezTo>
                  <a:pt x="24110" y="12345"/>
                  <a:pt x="22803" y="12860"/>
                  <a:pt x="21732" y="13738"/>
                </a:cubicBezTo>
                <a:lnTo>
                  <a:pt x="21732" y="13010"/>
                </a:lnTo>
                <a:cubicBezTo>
                  <a:pt x="22996" y="12710"/>
                  <a:pt x="24025" y="11938"/>
                  <a:pt x="25032" y="11124"/>
                </a:cubicBezTo>
                <a:cubicBezTo>
                  <a:pt x="25696" y="10610"/>
                  <a:pt x="26403" y="10138"/>
                  <a:pt x="27132" y="9731"/>
                </a:cubicBezTo>
                <a:lnTo>
                  <a:pt x="27411" y="9581"/>
                </a:lnTo>
                <a:close/>
                <a:moveTo>
                  <a:pt x="28654" y="6945"/>
                </a:moveTo>
                <a:cubicBezTo>
                  <a:pt x="29104" y="7331"/>
                  <a:pt x="29554" y="7738"/>
                  <a:pt x="29982" y="8188"/>
                </a:cubicBezTo>
                <a:lnTo>
                  <a:pt x="30004" y="8188"/>
                </a:lnTo>
                <a:cubicBezTo>
                  <a:pt x="29768" y="8424"/>
                  <a:pt x="29532" y="8638"/>
                  <a:pt x="29297" y="8874"/>
                </a:cubicBezTo>
                <a:cubicBezTo>
                  <a:pt x="29283" y="8833"/>
                  <a:pt x="29252" y="8818"/>
                  <a:pt x="29221" y="8818"/>
                </a:cubicBezTo>
                <a:cubicBezTo>
                  <a:pt x="29202" y="8818"/>
                  <a:pt x="29184" y="8823"/>
                  <a:pt x="29168" y="8831"/>
                </a:cubicBezTo>
                <a:cubicBezTo>
                  <a:pt x="28418" y="9388"/>
                  <a:pt x="27711" y="9988"/>
                  <a:pt x="27025" y="10610"/>
                </a:cubicBezTo>
                <a:cubicBezTo>
                  <a:pt x="26232" y="11188"/>
                  <a:pt x="25418" y="11724"/>
                  <a:pt x="24603" y="12217"/>
                </a:cubicBezTo>
                <a:cubicBezTo>
                  <a:pt x="23789" y="12731"/>
                  <a:pt x="22867" y="13267"/>
                  <a:pt x="21989" y="13760"/>
                </a:cubicBezTo>
                <a:cubicBezTo>
                  <a:pt x="22289" y="13524"/>
                  <a:pt x="22610" y="13310"/>
                  <a:pt x="22910" y="13117"/>
                </a:cubicBezTo>
                <a:cubicBezTo>
                  <a:pt x="23360" y="12817"/>
                  <a:pt x="23832" y="12560"/>
                  <a:pt x="24282" y="12260"/>
                </a:cubicBezTo>
                <a:cubicBezTo>
                  <a:pt x="25032" y="11788"/>
                  <a:pt x="25632" y="11167"/>
                  <a:pt x="26296" y="10610"/>
                </a:cubicBezTo>
                <a:cubicBezTo>
                  <a:pt x="27154" y="9945"/>
                  <a:pt x="28032" y="9345"/>
                  <a:pt x="28954" y="8788"/>
                </a:cubicBezTo>
                <a:cubicBezTo>
                  <a:pt x="29168" y="8745"/>
                  <a:pt x="29275" y="8681"/>
                  <a:pt x="29254" y="8595"/>
                </a:cubicBezTo>
                <a:lnTo>
                  <a:pt x="29682" y="8316"/>
                </a:lnTo>
                <a:cubicBezTo>
                  <a:pt x="29773" y="8262"/>
                  <a:pt x="29710" y="8131"/>
                  <a:pt x="29624" y="8131"/>
                </a:cubicBezTo>
                <a:cubicBezTo>
                  <a:pt x="29608" y="8131"/>
                  <a:pt x="29592" y="8135"/>
                  <a:pt x="29575" y="8145"/>
                </a:cubicBezTo>
                <a:cubicBezTo>
                  <a:pt x="28375" y="8874"/>
                  <a:pt x="27068" y="9452"/>
                  <a:pt x="25911" y="10245"/>
                </a:cubicBezTo>
                <a:cubicBezTo>
                  <a:pt x="24689" y="11038"/>
                  <a:pt x="23660" y="12067"/>
                  <a:pt x="22289" y="12645"/>
                </a:cubicBezTo>
                <a:cubicBezTo>
                  <a:pt x="22081" y="12743"/>
                  <a:pt x="21956" y="12792"/>
                  <a:pt x="21924" y="12792"/>
                </a:cubicBezTo>
                <a:cubicBezTo>
                  <a:pt x="21900" y="12792"/>
                  <a:pt x="21927" y="12765"/>
                  <a:pt x="22010" y="12710"/>
                </a:cubicBezTo>
                <a:cubicBezTo>
                  <a:pt x="22460" y="12324"/>
                  <a:pt x="22953" y="11960"/>
                  <a:pt x="23425" y="11595"/>
                </a:cubicBezTo>
                <a:cubicBezTo>
                  <a:pt x="24067" y="11124"/>
                  <a:pt x="24710" y="10695"/>
                  <a:pt x="25375" y="10288"/>
                </a:cubicBezTo>
                <a:cubicBezTo>
                  <a:pt x="26446" y="9581"/>
                  <a:pt x="27561" y="8959"/>
                  <a:pt x="28697" y="8338"/>
                </a:cubicBezTo>
                <a:cubicBezTo>
                  <a:pt x="28889" y="8316"/>
                  <a:pt x="28997" y="8252"/>
                  <a:pt x="28997" y="8166"/>
                </a:cubicBezTo>
                <a:lnTo>
                  <a:pt x="29404" y="7931"/>
                </a:lnTo>
                <a:cubicBezTo>
                  <a:pt x="29494" y="7876"/>
                  <a:pt x="29447" y="7745"/>
                  <a:pt x="29352" y="7745"/>
                </a:cubicBezTo>
                <a:cubicBezTo>
                  <a:pt x="29335" y="7745"/>
                  <a:pt x="29316" y="7749"/>
                  <a:pt x="29297" y="7759"/>
                </a:cubicBezTo>
                <a:cubicBezTo>
                  <a:pt x="28096" y="8381"/>
                  <a:pt x="26832" y="8766"/>
                  <a:pt x="25696" y="9517"/>
                </a:cubicBezTo>
                <a:cubicBezTo>
                  <a:pt x="24518" y="10288"/>
                  <a:pt x="23425" y="11188"/>
                  <a:pt x="22182" y="11874"/>
                </a:cubicBezTo>
                <a:cubicBezTo>
                  <a:pt x="22032" y="11930"/>
                  <a:pt x="21882" y="12002"/>
                  <a:pt x="21747" y="12105"/>
                </a:cubicBezTo>
                <a:lnTo>
                  <a:pt x="21747" y="12105"/>
                </a:lnTo>
                <a:cubicBezTo>
                  <a:pt x="22178" y="11759"/>
                  <a:pt x="22609" y="11431"/>
                  <a:pt x="23060" y="11102"/>
                </a:cubicBezTo>
                <a:cubicBezTo>
                  <a:pt x="23682" y="10631"/>
                  <a:pt x="24325" y="10224"/>
                  <a:pt x="24989" y="9817"/>
                </a:cubicBezTo>
                <a:cubicBezTo>
                  <a:pt x="26189" y="9067"/>
                  <a:pt x="27561" y="8616"/>
                  <a:pt x="28739" y="7802"/>
                </a:cubicBezTo>
                <a:cubicBezTo>
                  <a:pt x="28816" y="7745"/>
                  <a:pt x="28790" y="7602"/>
                  <a:pt x="28693" y="7602"/>
                </a:cubicBezTo>
                <a:cubicBezTo>
                  <a:pt x="28681" y="7602"/>
                  <a:pt x="28668" y="7605"/>
                  <a:pt x="28654" y="7609"/>
                </a:cubicBezTo>
                <a:cubicBezTo>
                  <a:pt x="26532" y="8466"/>
                  <a:pt x="24496" y="9517"/>
                  <a:pt x="22567" y="10760"/>
                </a:cubicBezTo>
                <a:cubicBezTo>
                  <a:pt x="22096" y="11060"/>
                  <a:pt x="21624" y="11360"/>
                  <a:pt x="21110" y="11617"/>
                </a:cubicBezTo>
                <a:cubicBezTo>
                  <a:pt x="20653" y="11865"/>
                  <a:pt x="20464" y="11956"/>
                  <a:pt x="20429" y="11956"/>
                </a:cubicBezTo>
                <a:cubicBezTo>
                  <a:pt x="20353" y="11956"/>
                  <a:pt x="21018" y="11521"/>
                  <a:pt x="21239" y="11360"/>
                </a:cubicBezTo>
                <a:cubicBezTo>
                  <a:pt x="22139" y="10652"/>
                  <a:pt x="23039" y="9988"/>
                  <a:pt x="24003" y="9388"/>
                </a:cubicBezTo>
                <a:cubicBezTo>
                  <a:pt x="25546" y="8638"/>
                  <a:pt x="27132" y="7888"/>
                  <a:pt x="28611" y="7009"/>
                </a:cubicBezTo>
                <a:cubicBezTo>
                  <a:pt x="28632" y="6988"/>
                  <a:pt x="28632" y="6966"/>
                  <a:pt x="28654" y="6945"/>
                </a:cubicBezTo>
                <a:close/>
                <a:moveTo>
                  <a:pt x="25696" y="11745"/>
                </a:moveTo>
                <a:lnTo>
                  <a:pt x="25696" y="11745"/>
                </a:lnTo>
                <a:cubicBezTo>
                  <a:pt x="25353" y="12003"/>
                  <a:pt x="25010" y="12303"/>
                  <a:pt x="24668" y="12538"/>
                </a:cubicBezTo>
                <a:cubicBezTo>
                  <a:pt x="23617" y="13353"/>
                  <a:pt x="22567" y="13996"/>
                  <a:pt x="21732" y="14981"/>
                </a:cubicBezTo>
                <a:lnTo>
                  <a:pt x="21732" y="14146"/>
                </a:lnTo>
                <a:cubicBezTo>
                  <a:pt x="23060" y="13374"/>
                  <a:pt x="24410" y="12603"/>
                  <a:pt x="25696" y="11745"/>
                </a:cubicBezTo>
                <a:close/>
                <a:moveTo>
                  <a:pt x="27411" y="10545"/>
                </a:moveTo>
                <a:lnTo>
                  <a:pt x="27411" y="10545"/>
                </a:lnTo>
                <a:cubicBezTo>
                  <a:pt x="25511" y="12168"/>
                  <a:pt x="23568" y="13769"/>
                  <a:pt x="21732" y="15518"/>
                </a:cubicBezTo>
                <a:lnTo>
                  <a:pt x="21732" y="15518"/>
                </a:lnTo>
                <a:lnTo>
                  <a:pt x="21732" y="15324"/>
                </a:lnTo>
                <a:cubicBezTo>
                  <a:pt x="22482" y="14360"/>
                  <a:pt x="23446" y="13674"/>
                  <a:pt x="24453" y="12988"/>
                </a:cubicBezTo>
                <a:cubicBezTo>
                  <a:pt x="25289" y="12345"/>
                  <a:pt x="26082" y="11681"/>
                  <a:pt x="26832" y="10952"/>
                </a:cubicBezTo>
                <a:cubicBezTo>
                  <a:pt x="27025" y="10824"/>
                  <a:pt x="27218" y="10695"/>
                  <a:pt x="27411" y="10545"/>
                </a:cubicBezTo>
                <a:close/>
                <a:moveTo>
                  <a:pt x="20779" y="0"/>
                </a:moveTo>
                <a:cubicBezTo>
                  <a:pt x="20739" y="0"/>
                  <a:pt x="20698" y="8"/>
                  <a:pt x="20660" y="23"/>
                </a:cubicBezTo>
                <a:cubicBezTo>
                  <a:pt x="20403" y="44"/>
                  <a:pt x="20210" y="280"/>
                  <a:pt x="20253" y="516"/>
                </a:cubicBezTo>
                <a:cubicBezTo>
                  <a:pt x="20489" y="1759"/>
                  <a:pt x="20189" y="3152"/>
                  <a:pt x="20124" y="4437"/>
                </a:cubicBezTo>
                <a:cubicBezTo>
                  <a:pt x="16273" y="4463"/>
                  <a:pt x="12408" y="4728"/>
                  <a:pt x="8553" y="4728"/>
                </a:cubicBezTo>
                <a:cubicBezTo>
                  <a:pt x="5887" y="4728"/>
                  <a:pt x="3226" y="4601"/>
                  <a:pt x="579" y="4180"/>
                </a:cubicBezTo>
                <a:cubicBezTo>
                  <a:pt x="540" y="4171"/>
                  <a:pt x="501" y="4167"/>
                  <a:pt x="463" y="4167"/>
                </a:cubicBezTo>
                <a:cubicBezTo>
                  <a:pt x="233" y="4167"/>
                  <a:pt x="44" y="4327"/>
                  <a:pt x="44" y="4566"/>
                </a:cubicBezTo>
                <a:cubicBezTo>
                  <a:pt x="1" y="4695"/>
                  <a:pt x="65" y="4845"/>
                  <a:pt x="194" y="4909"/>
                </a:cubicBezTo>
                <a:cubicBezTo>
                  <a:pt x="2080" y="7009"/>
                  <a:pt x="2358" y="10417"/>
                  <a:pt x="1651" y="13031"/>
                </a:cubicBezTo>
                <a:cubicBezTo>
                  <a:pt x="1608" y="13160"/>
                  <a:pt x="1630" y="13288"/>
                  <a:pt x="1715" y="13374"/>
                </a:cubicBezTo>
                <a:cubicBezTo>
                  <a:pt x="1780" y="13481"/>
                  <a:pt x="1908" y="13546"/>
                  <a:pt x="2037" y="13546"/>
                </a:cubicBezTo>
                <a:cubicBezTo>
                  <a:pt x="8337" y="13524"/>
                  <a:pt x="14617" y="12795"/>
                  <a:pt x="20917" y="12731"/>
                </a:cubicBezTo>
                <a:lnTo>
                  <a:pt x="20917" y="16224"/>
                </a:lnTo>
                <a:cubicBezTo>
                  <a:pt x="20917" y="16439"/>
                  <a:pt x="21112" y="16609"/>
                  <a:pt x="21326" y="16609"/>
                </a:cubicBezTo>
                <a:cubicBezTo>
                  <a:pt x="21368" y="16609"/>
                  <a:pt x="21411" y="16603"/>
                  <a:pt x="21453" y="16589"/>
                </a:cubicBezTo>
                <a:cubicBezTo>
                  <a:pt x="21507" y="16612"/>
                  <a:pt x="21561" y="16624"/>
                  <a:pt x="21612" y="16624"/>
                </a:cubicBezTo>
                <a:cubicBezTo>
                  <a:pt x="21705" y="16624"/>
                  <a:pt x="21791" y="16585"/>
                  <a:pt x="21860" y="16503"/>
                </a:cubicBezTo>
                <a:cubicBezTo>
                  <a:pt x="24732" y="13696"/>
                  <a:pt x="27968" y="11274"/>
                  <a:pt x="30840" y="8466"/>
                </a:cubicBezTo>
                <a:cubicBezTo>
                  <a:pt x="30947" y="8381"/>
                  <a:pt x="30990" y="8231"/>
                  <a:pt x="30947" y="8081"/>
                </a:cubicBezTo>
                <a:cubicBezTo>
                  <a:pt x="30925" y="8016"/>
                  <a:pt x="30882" y="7952"/>
                  <a:pt x="30840" y="7909"/>
                </a:cubicBezTo>
                <a:cubicBezTo>
                  <a:pt x="29339" y="6302"/>
                  <a:pt x="27432" y="4973"/>
                  <a:pt x="25675" y="3623"/>
                </a:cubicBezTo>
                <a:cubicBezTo>
                  <a:pt x="24132" y="2423"/>
                  <a:pt x="22567" y="1201"/>
                  <a:pt x="20981" y="66"/>
                </a:cubicBezTo>
                <a:cubicBezTo>
                  <a:pt x="20926" y="24"/>
                  <a:pt x="20853" y="0"/>
                  <a:pt x="20779" y="0"/>
                </a:cubicBezTo>
                <a:close/>
              </a:path>
            </a:pathLst>
          </a:custGeom>
          <a:solidFill>
            <a:srgbClr val="006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45C9CF4E-BF1C-9017-02A4-8CD7181FC497}"/>
              </a:ext>
            </a:extLst>
          </p:cNvPr>
          <p:cNvSpPr txBox="1"/>
          <p:nvPr/>
        </p:nvSpPr>
        <p:spPr>
          <a:xfrm>
            <a:off x="1346200" y="1263094"/>
            <a:ext cx="7821009" cy="461665"/>
          </a:xfrm>
          <a:prstGeom prst="rect">
            <a:avLst/>
          </a:prstGeom>
          <a:noFill/>
        </p:spPr>
        <p:txBody>
          <a:bodyPr wrap="square" rtlCol="0">
            <a:spAutoFit/>
          </a:bodyPr>
          <a:lstStyle/>
          <a:p>
            <a:r>
              <a:rPr lang="en-US" sz="2400" dirty="0">
                <a:solidFill>
                  <a:srgbClr val="006BB9"/>
                </a:solidFill>
                <a:latin typeface="Myriad Pro Light" panose="020B0403030403020204" pitchFamily="34" charset="0"/>
                <a:cs typeface="Malayalam MN" pitchFamily="2" charset="0"/>
              </a:rPr>
              <a:t>Bullying that targets people based on their identities.</a:t>
            </a:r>
          </a:p>
        </p:txBody>
      </p:sp>
      <p:sp>
        <p:nvSpPr>
          <p:cNvPr id="14" name="TextBox 13">
            <a:extLst>
              <a:ext uri="{FF2B5EF4-FFF2-40B4-BE49-F238E27FC236}">
                <a16:creationId xmlns:a16="http://schemas.microsoft.com/office/drawing/2014/main" id="{05867AF3-AA11-851D-75E5-AA3A613CE890}"/>
              </a:ext>
            </a:extLst>
          </p:cNvPr>
          <p:cNvSpPr txBox="1"/>
          <p:nvPr/>
        </p:nvSpPr>
        <p:spPr>
          <a:xfrm>
            <a:off x="543720" y="2000823"/>
            <a:ext cx="6276805" cy="4462760"/>
          </a:xfrm>
          <a:prstGeom prst="rect">
            <a:avLst/>
          </a:prstGeom>
          <a:noFill/>
        </p:spPr>
        <p:txBody>
          <a:bodyPr wrap="square" rtlCol="0">
            <a:spAutoFit/>
          </a:bodyPr>
          <a:lstStyle/>
          <a:p>
            <a:endParaRPr lang="en-US" sz="2000" dirty="0">
              <a:solidFill>
                <a:srgbClr val="006BB9"/>
              </a:solidFill>
              <a:latin typeface="Malayalam MN" pitchFamily="2" charset="0"/>
              <a:cs typeface="Malayalam MN" pitchFamily="2" charset="0"/>
            </a:endParaRP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Gender</a:t>
            </a: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Sexual orientation</a:t>
            </a: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Race</a:t>
            </a: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Ethnicity</a:t>
            </a: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Nationality</a:t>
            </a: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Body size</a:t>
            </a: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Class</a:t>
            </a:r>
          </a:p>
          <a:p>
            <a:pPr marL="342900" indent="-342900">
              <a:buFont typeface="Arial" panose="020B0604020202020204" pitchFamily="34" charset="0"/>
              <a:buChar char="•"/>
            </a:pPr>
            <a:r>
              <a:rPr lang="en-US" sz="2800" dirty="0">
                <a:solidFill>
                  <a:srgbClr val="C00000"/>
                </a:solidFill>
                <a:latin typeface="Myriad Pro Light" panose="020B0403030403020204" pitchFamily="34" charset="0"/>
                <a:cs typeface="Malayalam MN" pitchFamily="2" charset="0"/>
              </a:rPr>
              <a:t>Disability</a:t>
            </a:r>
          </a:p>
          <a:p>
            <a:pPr marL="342900" indent="-342900">
              <a:buFont typeface="Arial" panose="020B0604020202020204" pitchFamily="34" charset="0"/>
              <a:buChar char="•"/>
            </a:pPr>
            <a:endParaRPr lang="en-US" sz="2000" dirty="0">
              <a:solidFill>
                <a:srgbClr val="006BB9"/>
              </a:solidFill>
              <a:latin typeface="Malayalam MN" pitchFamily="2" charset="0"/>
              <a:cs typeface="Malayalam MN" pitchFamily="2" charset="0"/>
            </a:endParaRPr>
          </a:p>
          <a:p>
            <a:endParaRPr lang="en-US" sz="2000" dirty="0">
              <a:solidFill>
                <a:srgbClr val="006BB9"/>
              </a:solidFill>
              <a:latin typeface="Malayalam MN" pitchFamily="2" charset="0"/>
              <a:cs typeface="Malayalam MN" pitchFamily="2" charset="0"/>
            </a:endParaRPr>
          </a:p>
        </p:txBody>
      </p:sp>
      <p:sp>
        <p:nvSpPr>
          <p:cNvPr id="37" name="Shape 98">
            <a:extLst>
              <a:ext uri="{FF2B5EF4-FFF2-40B4-BE49-F238E27FC236}">
                <a16:creationId xmlns:a16="http://schemas.microsoft.com/office/drawing/2014/main" id="{A4577FD4-8CCF-5CFC-8761-E33C83314C51}"/>
              </a:ext>
            </a:extLst>
          </p:cNvPr>
          <p:cNvSpPr txBox="1">
            <a:spLocks/>
          </p:cNvSpPr>
          <p:nvPr/>
        </p:nvSpPr>
        <p:spPr bwMode="auto">
          <a:xfrm>
            <a:off x="232347" y="978858"/>
            <a:ext cx="8679305" cy="1074159"/>
          </a:xfrm>
          <a:prstGeom prst="rect">
            <a:avLst/>
          </a:prstGeom>
          <a:noFill/>
          <a:ln w="539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endParaRPr lang="en-CA" sz="3600" kern="0" dirty="0">
              <a:solidFill>
                <a:srgbClr val="006BB9"/>
              </a:solidFill>
              <a:latin typeface="Malayalam MN" pitchFamily="2" charset="0"/>
              <a:cs typeface="Malayalam MN" pitchFamily="2" charset="0"/>
            </a:endParaRPr>
          </a:p>
        </p:txBody>
      </p:sp>
      <p:pic>
        <p:nvPicPr>
          <p:cNvPr id="4" name="Picture 3" descr="Logo, company name&#10;&#10;Description automatically generated">
            <a:extLst>
              <a:ext uri="{FF2B5EF4-FFF2-40B4-BE49-F238E27FC236}">
                <a16:creationId xmlns:a16="http://schemas.microsoft.com/office/drawing/2014/main" id="{C49B68BF-0E49-FAD7-E8AA-2D9131FFEDB8}"/>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2B7C4E1F-FF89-FA3D-77C5-D8D177474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640" y="2344256"/>
            <a:ext cx="4032504" cy="4032504"/>
          </a:xfrm>
          <a:prstGeom prst="rect">
            <a:avLst/>
          </a:prstGeom>
        </p:spPr>
      </p:pic>
    </p:spTree>
    <p:custDataLst>
      <p:tags r:id="rId1"/>
    </p:custDataLst>
    <p:extLst>
      <p:ext uri="{BB962C8B-B14F-4D97-AF65-F5344CB8AC3E}">
        <p14:creationId xmlns:p14="http://schemas.microsoft.com/office/powerpoint/2010/main" val="4115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Google Shape;1004;p62">
            <a:extLst>
              <a:ext uri="{FF2B5EF4-FFF2-40B4-BE49-F238E27FC236}">
                <a16:creationId xmlns:a16="http://schemas.microsoft.com/office/drawing/2014/main" id="{279A499F-9EE0-7A88-9FBA-12D2CB8F74AA}"/>
              </a:ext>
            </a:extLst>
          </p:cNvPr>
          <p:cNvGrpSpPr/>
          <p:nvPr/>
        </p:nvGrpSpPr>
        <p:grpSpPr>
          <a:xfrm>
            <a:off x="311718" y="1701001"/>
            <a:ext cx="8446802" cy="4330094"/>
            <a:chOff x="4450848" y="511325"/>
            <a:chExt cx="3961398" cy="4264073"/>
          </a:xfrm>
          <a:solidFill>
            <a:schemeClr val="bg1"/>
          </a:solidFill>
        </p:grpSpPr>
        <p:grpSp>
          <p:nvGrpSpPr>
            <p:cNvPr id="41" name="Google Shape;1005;p62">
              <a:extLst>
                <a:ext uri="{FF2B5EF4-FFF2-40B4-BE49-F238E27FC236}">
                  <a16:creationId xmlns:a16="http://schemas.microsoft.com/office/drawing/2014/main" id="{D028F106-07CC-1072-2090-F96086DA45B1}"/>
                </a:ext>
              </a:extLst>
            </p:cNvPr>
            <p:cNvGrpSpPr/>
            <p:nvPr/>
          </p:nvGrpSpPr>
          <p:grpSpPr>
            <a:xfrm>
              <a:off x="4643303" y="682500"/>
              <a:ext cx="3768943" cy="4092898"/>
              <a:chOff x="1463850" y="611550"/>
              <a:chExt cx="6216300" cy="3920400"/>
            </a:xfrm>
            <a:grpFill/>
          </p:grpSpPr>
          <p:sp>
            <p:nvSpPr>
              <p:cNvPr id="45" name="Google Shape;1006;p62">
                <a:extLst>
                  <a:ext uri="{FF2B5EF4-FFF2-40B4-BE49-F238E27FC236}">
                    <a16:creationId xmlns:a16="http://schemas.microsoft.com/office/drawing/2014/main" id="{439CC1A1-5973-B8E0-7FAA-E3F1D852349E}"/>
                  </a:ext>
                </a:extLst>
              </p:cNvPr>
              <p:cNvSpPr/>
              <p:nvPr/>
            </p:nvSpPr>
            <p:spPr>
              <a:xfrm>
                <a:off x="1463850" y="611550"/>
                <a:ext cx="6216300" cy="3920400"/>
              </a:xfrm>
              <a:prstGeom prst="rect">
                <a:avLst/>
              </a:pr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7;p62">
                <a:extLst>
                  <a:ext uri="{FF2B5EF4-FFF2-40B4-BE49-F238E27FC236}">
                    <a16:creationId xmlns:a16="http://schemas.microsoft.com/office/drawing/2014/main" id="{517A0D9E-7844-76C3-B26C-3EC7D8BE5BC5}"/>
                  </a:ext>
                </a:extLst>
              </p:cNvPr>
              <p:cNvSpPr/>
              <p:nvPr/>
            </p:nvSpPr>
            <p:spPr>
              <a:xfrm>
                <a:off x="1463850" y="611550"/>
                <a:ext cx="6216300" cy="39204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008;p62">
              <a:extLst>
                <a:ext uri="{FF2B5EF4-FFF2-40B4-BE49-F238E27FC236}">
                  <a16:creationId xmlns:a16="http://schemas.microsoft.com/office/drawing/2014/main" id="{A45A56B5-5BAA-A166-4D1E-9900FCB4E976}"/>
                </a:ext>
              </a:extLst>
            </p:cNvPr>
            <p:cNvSpPr/>
            <p:nvPr/>
          </p:nvSpPr>
          <p:spPr>
            <a:xfrm>
              <a:off x="4541849" y="597350"/>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9;p62">
              <a:extLst>
                <a:ext uri="{FF2B5EF4-FFF2-40B4-BE49-F238E27FC236}">
                  <a16:creationId xmlns:a16="http://schemas.microsoft.com/office/drawing/2014/main" id="{2728CF70-8432-0781-D51B-31BF056D9150}"/>
                </a:ext>
              </a:extLst>
            </p:cNvPr>
            <p:cNvSpPr/>
            <p:nvPr/>
          </p:nvSpPr>
          <p:spPr>
            <a:xfrm>
              <a:off x="4450848" y="511325"/>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TextBox 38">
            <a:extLst>
              <a:ext uri="{FF2B5EF4-FFF2-40B4-BE49-F238E27FC236}">
                <a16:creationId xmlns:a16="http://schemas.microsoft.com/office/drawing/2014/main" id="{997E88F9-396F-4A9D-6B05-E6B3D616B7CB}"/>
              </a:ext>
            </a:extLst>
          </p:cNvPr>
          <p:cNvSpPr txBox="1"/>
          <p:nvPr/>
        </p:nvSpPr>
        <p:spPr>
          <a:xfrm>
            <a:off x="391917" y="1986821"/>
            <a:ext cx="7916243" cy="3508653"/>
          </a:xfrm>
          <a:prstGeom prst="rect">
            <a:avLst/>
          </a:prstGeom>
          <a:noFill/>
        </p:spPr>
        <p:txBody>
          <a:bodyPr wrap="square" rtlCol="0">
            <a:spAutoFit/>
          </a:bodyPr>
          <a:lstStyle/>
          <a:p>
            <a:pPr algn="ctr"/>
            <a:endParaRPr lang="en-CA" sz="2400" dirty="0">
              <a:latin typeface="Malayalam MN" pitchFamily="2" charset="0"/>
              <a:cs typeface="Malayalam MN" pitchFamily="2" charset="0"/>
            </a:endParaRPr>
          </a:p>
          <a:p>
            <a:pPr marL="342900" indent="-342900" algn="ctr">
              <a:buFont typeface="Arial" panose="020B0604020202020204" pitchFamily="34" charset="0"/>
              <a:buChar char="•"/>
            </a:pPr>
            <a:r>
              <a:rPr lang="en-CA" sz="3600" dirty="0">
                <a:solidFill>
                  <a:srgbClr val="DD4851"/>
                </a:solidFill>
                <a:latin typeface="Myriad Pro Light" panose="020B0403030403020204" pitchFamily="34" charset="0"/>
                <a:cs typeface="Malayalam MN" pitchFamily="2" charset="0"/>
              </a:rPr>
              <a:t>What examples of identity-based bullying have you seen on TV or in a movie?</a:t>
            </a:r>
          </a:p>
          <a:p>
            <a:pPr marL="342900" indent="-342900" algn="ctr">
              <a:buFont typeface="Arial" panose="020B0604020202020204" pitchFamily="34" charset="0"/>
              <a:buChar char="•"/>
            </a:pPr>
            <a:endParaRPr lang="en-CA" sz="3600" dirty="0">
              <a:solidFill>
                <a:srgbClr val="DD4851"/>
              </a:solidFill>
              <a:latin typeface="Myriad Pro Light" panose="020B0403030403020204" pitchFamily="34" charset="0"/>
              <a:cs typeface="Malayalam MN" pitchFamily="2" charset="0"/>
            </a:endParaRPr>
          </a:p>
          <a:p>
            <a:pPr marL="342900" indent="-342900" algn="ctr">
              <a:buFont typeface="Arial" panose="020B0604020202020204" pitchFamily="34" charset="0"/>
              <a:buChar char="•"/>
            </a:pPr>
            <a:r>
              <a:rPr lang="en-CA" sz="3600" dirty="0">
                <a:solidFill>
                  <a:srgbClr val="DD4851"/>
                </a:solidFill>
                <a:latin typeface="Myriad Pro Light" panose="020B0403030403020204" pitchFamily="34" charset="0"/>
                <a:cs typeface="Malayalam MN" pitchFamily="2" charset="0"/>
              </a:rPr>
              <a:t>Who was bullied and why? </a:t>
            </a:r>
          </a:p>
          <a:p>
            <a:pPr algn="ctr"/>
            <a:endParaRPr lang="en-US" dirty="0">
              <a:latin typeface="Malayalam MN" pitchFamily="2" charset="0"/>
              <a:cs typeface="Malayalam MN" pitchFamily="2" charset="0"/>
            </a:endParaRPr>
          </a:p>
        </p:txBody>
      </p:sp>
      <p:sp>
        <p:nvSpPr>
          <p:cNvPr id="47" name="Shape 98">
            <a:extLst>
              <a:ext uri="{FF2B5EF4-FFF2-40B4-BE49-F238E27FC236}">
                <a16:creationId xmlns:a16="http://schemas.microsoft.com/office/drawing/2014/main" id="{E16B10DB-38E1-ED67-55A6-CB8FCB203EFC}"/>
              </a:ext>
            </a:extLst>
          </p:cNvPr>
          <p:cNvSpPr txBox="1">
            <a:spLocks/>
          </p:cNvSpPr>
          <p:nvPr/>
        </p:nvSpPr>
        <p:spPr bwMode="auto">
          <a:xfrm>
            <a:off x="3016732" y="147219"/>
            <a:ext cx="3110536" cy="1244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en-CA" sz="4000" b="1" kern="0" dirty="0">
                <a:solidFill>
                  <a:srgbClr val="3280B6"/>
                </a:solidFill>
                <a:latin typeface="Myriad Pro Light" panose="020B0403030403020204" pitchFamily="34" charset="0"/>
                <a:ea typeface="Signika"/>
                <a:cs typeface="Malayalam MN" pitchFamily="2" charset="0"/>
                <a:sym typeface="Signika"/>
              </a:rPr>
              <a:t>Activity Break #1</a:t>
            </a:r>
            <a:endParaRPr lang="en-CA" sz="4000" kern="0" dirty="0">
              <a:solidFill>
                <a:srgbClr val="3280B6"/>
              </a:solidFill>
              <a:latin typeface="Myriad Pro Light" panose="020B0403030403020204" pitchFamily="34" charset="0"/>
              <a:cs typeface="Malayalam MN" pitchFamily="2" charset="0"/>
            </a:endParaRPr>
          </a:p>
        </p:txBody>
      </p:sp>
      <p:pic>
        <p:nvPicPr>
          <p:cNvPr id="2" name="Picture 1" descr="Logo, company name&#10;&#10;Description automatically generated">
            <a:extLst>
              <a:ext uri="{FF2B5EF4-FFF2-40B4-BE49-F238E27FC236}">
                <a16:creationId xmlns:a16="http://schemas.microsoft.com/office/drawing/2014/main" id="{0E4B7760-AF1D-E021-DB63-E71842DE2DD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AA981D5E-9922-DAA4-E82C-E3DFE695AB3F}"/>
              </a:ext>
            </a:extLst>
          </p:cNvPr>
          <p:cNvPicPr>
            <a:picLocks noChangeAspect="1"/>
          </p:cNvPicPr>
          <p:nvPr/>
        </p:nvPicPr>
        <p:blipFill>
          <a:blip r:embed="rId5"/>
          <a:stretch>
            <a:fillRect/>
          </a:stretch>
        </p:blipFill>
        <p:spPr>
          <a:xfrm>
            <a:off x="1298449" y="169513"/>
            <a:ext cx="1222364" cy="1222364"/>
          </a:xfrm>
          <a:prstGeom prst="rect">
            <a:avLst/>
          </a:prstGeom>
        </p:spPr>
      </p:pic>
      <p:pic>
        <p:nvPicPr>
          <p:cNvPr id="5" name="Picture 4">
            <a:extLst>
              <a:ext uri="{FF2B5EF4-FFF2-40B4-BE49-F238E27FC236}">
                <a16:creationId xmlns:a16="http://schemas.microsoft.com/office/drawing/2014/main" id="{380DCCCA-87F6-96F4-FF90-319F00076857}"/>
              </a:ext>
            </a:extLst>
          </p:cNvPr>
          <p:cNvPicPr>
            <a:picLocks noChangeAspect="1"/>
          </p:cNvPicPr>
          <p:nvPr/>
        </p:nvPicPr>
        <p:blipFill>
          <a:blip r:embed="rId6"/>
          <a:stretch>
            <a:fillRect/>
          </a:stretch>
        </p:blipFill>
        <p:spPr>
          <a:xfrm>
            <a:off x="6713599" y="106754"/>
            <a:ext cx="1369697" cy="1369697"/>
          </a:xfrm>
          <a:prstGeom prst="rect">
            <a:avLst/>
          </a:prstGeom>
        </p:spPr>
      </p:pic>
    </p:spTree>
    <p:custDataLst>
      <p:tags r:id="rId1"/>
    </p:custDataLst>
    <p:extLst>
      <p:ext uri="{BB962C8B-B14F-4D97-AF65-F5344CB8AC3E}">
        <p14:creationId xmlns:p14="http://schemas.microsoft.com/office/powerpoint/2010/main" val="17571164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aig-BullyingRelationsMiami2008-TR">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13752</TotalTime>
  <Words>4373</Words>
  <Application>Microsoft Office PowerPoint</Application>
  <PresentationFormat>On-screen Show (4:3)</PresentationFormat>
  <Paragraphs>301</Paragraphs>
  <Slides>29</Slides>
  <Notes>29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Arial</vt:lpstr>
      <vt:lpstr>Bernard MT Condensed</vt:lpstr>
      <vt:lpstr>Bradley Hand ITC</vt:lpstr>
      <vt:lpstr>Calibri</vt:lpstr>
      <vt:lpstr>Calibri Light</vt:lpstr>
      <vt:lpstr>Copperplate</vt:lpstr>
      <vt:lpstr>Malayalam MN</vt:lpstr>
      <vt:lpstr>Myriad Pro Light</vt:lpstr>
      <vt:lpstr>Tahoma</vt:lpstr>
      <vt:lpstr>Times New Roman</vt:lpstr>
      <vt:lpstr>Craig-BullyingRelationsMiami2008-TR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Identity-Based Bullying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Connecting Privilege, Oppression, &amp; Power</vt:lpstr>
      <vt:lpstr>PowerPoint Presentation</vt:lpstr>
      <vt:lpstr>PowerPoint Presentation</vt:lpstr>
      <vt:lpstr>PowerPoint Presentation</vt:lpstr>
      <vt:lpstr>PowerPoint Presentation</vt:lpstr>
      <vt:lpstr>Intersectionality &amp; Bullying</vt:lpstr>
      <vt:lpstr>PowerPoint Presentation</vt:lpstr>
      <vt:lpstr>Understanding the Impacts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Healthy Relationships and Preventing Racial Bullying</dc:title>
  <dc:creator>Samuel Kim</dc:creator>
  <cp:lastModifiedBy>Elizabeth Baker</cp:lastModifiedBy>
  <cp:revision>270</cp:revision>
  <dcterms:created xsi:type="dcterms:W3CDTF">2020-10-05T20:37:08Z</dcterms:created>
  <dcterms:modified xsi:type="dcterms:W3CDTF">2022-08-31T15:50:58Z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6FB314A5-F11A-4B2D-B452-0F30195B315D</vt:lpwstr>
  </property>
  <property fmtid="{D5CDD505-2E9C-101B-9397-08002B2CF9AE}" pid="3" name="ArticulatePath">
    <vt:lpwstr>Power Privilege Oppression Intersectionality Slides_2022.08.02</vt:lpwstr>
  </property>
</Properties>
</file>