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711" r:id="rId2"/>
    <p:sldMasterId id="2147483724" r:id="rId3"/>
  </p:sldMasterIdLst>
  <p:notesMasterIdLst>
    <p:notesMasterId r:id="rId35"/>
  </p:notesMasterIdLst>
  <p:sldIdLst>
    <p:sldId id="256" r:id="rId4"/>
    <p:sldId id="737" r:id="rId5"/>
    <p:sldId id="328" r:id="rId6"/>
    <p:sldId id="329" r:id="rId7"/>
    <p:sldId id="353" r:id="rId8"/>
    <p:sldId id="352" r:id="rId9"/>
    <p:sldId id="362" r:id="rId10"/>
    <p:sldId id="331" r:id="rId11"/>
    <p:sldId id="355" r:id="rId12"/>
    <p:sldId id="356" r:id="rId13"/>
    <p:sldId id="333" r:id="rId14"/>
    <p:sldId id="334" r:id="rId15"/>
    <p:sldId id="357" r:id="rId16"/>
    <p:sldId id="358" r:id="rId17"/>
    <p:sldId id="335" r:id="rId18"/>
    <p:sldId id="336" r:id="rId19"/>
    <p:sldId id="337" r:id="rId20"/>
    <p:sldId id="338" r:id="rId21"/>
    <p:sldId id="339" r:id="rId22"/>
    <p:sldId id="359" r:id="rId23"/>
    <p:sldId id="340" r:id="rId24"/>
    <p:sldId id="363" r:id="rId25"/>
    <p:sldId id="343" r:id="rId26"/>
    <p:sldId id="344" r:id="rId27"/>
    <p:sldId id="345" r:id="rId28"/>
    <p:sldId id="361" r:id="rId29"/>
    <p:sldId id="297" r:id="rId30"/>
    <p:sldId id="349" r:id="rId31"/>
    <p:sldId id="350" r:id="rId32"/>
    <p:sldId id="351" r:id="rId33"/>
    <p:sldId id="738" r:id="rId34"/>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0AE4B8BA-75F2-41EC-B01C-BA149AC7A1E0}">
          <p14:sldIdLst>
            <p14:sldId id="256"/>
            <p14:sldId id="737"/>
            <p14:sldId id="328"/>
            <p14:sldId id="329"/>
            <p14:sldId id="353"/>
            <p14:sldId id="352"/>
            <p14:sldId id="362"/>
            <p14:sldId id="331"/>
            <p14:sldId id="355"/>
            <p14:sldId id="356"/>
            <p14:sldId id="333"/>
            <p14:sldId id="334"/>
            <p14:sldId id="357"/>
            <p14:sldId id="358"/>
            <p14:sldId id="335"/>
            <p14:sldId id="336"/>
            <p14:sldId id="337"/>
            <p14:sldId id="338"/>
            <p14:sldId id="339"/>
            <p14:sldId id="359"/>
            <p14:sldId id="340"/>
            <p14:sldId id="363"/>
            <p14:sldId id="343"/>
            <p14:sldId id="344"/>
            <p14:sldId id="345"/>
            <p14:sldId id="361"/>
            <p14:sldId id="297"/>
            <p14:sldId id="349"/>
            <p14:sldId id="350"/>
            <p14:sldId id="351"/>
            <p14:sldId id="73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845A37-0156-03FB-656C-8D56E56F7F04}" name="Elizabeth Baker" initials="EB" userId="S::elizabeth.baker@ucalgary.ca::14975ec5-6161-4a8a-8f14-fb422ed9c85c" providerId="AD"/>
  <p188:author id="{ED092F3A-C6F4-91F9-64C9-7BFE843ACA4E}" name="Kyla Mayne" initials="KM" userId="Kyla Mayne" providerId="None"/>
  <p188:author id="{E1B1CC94-3F57-C818-789E-AEB90FC06FF0}" name="Deinera Exner" initials="DE" userId="S::deinera.exner2@ucalgary.ca::2439665a-da84-4bff-a971-818aee75c77a" providerId="AD"/>
  <p188:author id="{33B5B7AA-6230-BAC3-088F-190FF70B4E22}" name="Wendy Craig" initials="WC" userId="S::craigw@queensu.ca::2c862da0-31df-4916-bc49-0ee672b39c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2E46"/>
    <a:srgbClr val="3280B6"/>
    <a:srgbClr val="0895CE"/>
    <a:srgbClr val="006DD0"/>
    <a:srgbClr val="006BB9"/>
    <a:srgbClr val="255C90"/>
    <a:srgbClr val="0080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9" autoAdjust="0"/>
    <p:restoredTop sz="61664" autoAdjust="0"/>
  </p:normalViewPr>
  <p:slideViewPr>
    <p:cSldViewPr snapToGrid="0">
      <p:cViewPr varScale="1">
        <p:scale>
          <a:sx n="70" d="100"/>
          <a:sy n="70" d="100"/>
        </p:scale>
        <p:origin x="2586" y="66"/>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F1C58-9801-4E09-A38F-2127D36F0615}" type="datetimeFigureOut">
              <a:rPr lang="en-CA" smtClean="0"/>
              <a:t>2022-08-31</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53CD6-1522-4E75-A0DD-3A44CF3C298B}" type="slidenum">
              <a:rPr lang="en-CA" smtClean="0"/>
              <a:t>‹#›</a:t>
            </a:fld>
            <a:endParaRPr lang="en-CA"/>
          </a:p>
        </p:txBody>
      </p:sp>
    </p:spTree>
    <p:extLst>
      <p:ext uri="{BB962C8B-B14F-4D97-AF65-F5344CB8AC3E}">
        <p14:creationId xmlns:p14="http://schemas.microsoft.com/office/powerpoint/2010/main" val="241410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interculturalism.blogspot.com/2011/03/iceberg-model-of-culture.html"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prevnet.ca/sites/prevnet.ca/files/intro_to_series_final.docx" TargetMode="External"/><Relationship Id="rId5" Type="http://schemas.openxmlformats.org/officeDocument/2006/relationships/hyperlink" Target="https://www.actforyouth.net/resources/stya/stya-diverstyiceberg-1017webinar.pdf" TargetMode="External"/><Relationship Id="rId4" Type="http://schemas.openxmlformats.org/officeDocument/2006/relationships/hyperlink" Target="https://www.adl.org/resources/tools-and-strategies/mini-lesson-identity-iceberg"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353CD6-1522-4E75-A0DD-3A44CF3C298B}" type="slidenum">
              <a:rPr lang="en-CA" smtClean="0"/>
              <a:t>1</a:t>
            </a:fld>
            <a:endParaRPr lang="en-CA"/>
          </a:p>
        </p:txBody>
      </p:sp>
    </p:spTree>
    <p:extLst>
      <p:ext uri="{BB962C8B-B14F-4D97-AF65-F5344CB8AC3E}">
        <p14:creationId xmlns:p14="http://schemas.microsoft.com/office/powerpoint/2010/main" val="381859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However, adults can also use power in a negative way. For example, [CLICK] adults could threaten to not feed their children dinner if they don’t clean their room. Threatening to not feed children dinner is a negative use of power, as it violates children’s right to food.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adults use power to silence, scold, or put down children, they teach them that power can be used in negative ways to get what they want.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Children can also learn about using power in negative ways by observing how adults in the home interact with each other.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one or both of the child’s caregivers are using power aggressively, children will again learn that aggression can be a powerful tool to gain control over others. </a:t>
            </a:r>
            <a:endParaRPr lang="en-CA"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For example, [CLICK] children might observe a caregiver physically hurting the other caregiver in response to conflict. If this happens, the child may learn that the best way to resolve conflict is by using aggressive power.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10</a:t>
            </a:fld>
            <a:endParaRPr lang="en-CA"/>
          </a:p>
        </p:txBody>
      </p:sp>
    </p:spTree>
    <p:extLst>
      <p:ext uri="{BB962C8B-B14F-4D97-AF65-F5344CB8AC3E}">
        <p14:creationId xmlns:p14="http://schemas.microsoft.com/office/powerpoint/2010/main" val="1742585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Children also observe how adults treat other adults outside the home, for example [CLICK] in youth-serving organizations, [CLICK] at places of worship, [CLICK] when out shopping or at a restaurant, and at school. By observing how these relationships work, they continue to learn about what is acceptable behaviour in relationships. If the relationships they see use power aggressively to gain control or to reach a desired outcome, children will learn that this is acceptable behaviour to get what they want.</a:t>
            </a:r>
            <a:endParaRPr lang="en-CA"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11</a:t>
            </a:fld>
            <a:endParaRPr lang="en-CA"/>
          </a:p>
        </p:txBody>
      </p:sp>
    </p:spTree>
    <p:extLst>
      <p:ext uri="{BB962C8B-B14F-4D97-AF65-F5344CB8AC3E}">
        <p14:creationId xmlns:p14="http://schemas.microsoft.com/office/powerpoint/2010/main" val="3228539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By the time children enter school, some may have learned that using power and control in relationships is an effective strategy to get people to do what they want. Unfortunately, they may try to use power and aggression in the school setting with their peers [CLICK] in the form of bullying.</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School entry is another key point where children have the opportunity to learn about the use of power in relationships.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these children bully their peers and no one intervenes, it will reinforce the idea that power can be used effectively to get what they want in relationships. They may not understand that the use of power is hurtful, and/or they may not know other ways of interacting with their peers.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12</a:t>
            </a:fld>
            <a:endParaRPr lang="en-CA"/>
          </a:p>
        </p:txBody>
      </p:sp>
    </p:spTree>
    <p:extLst>
      <p:ext uri="{BB962C8B-B14F-4D97-AF65-F5344CB8AC3E}">
        <p14:creationId xmlns:p14="http://schemas.microsoft.com/office/powerpoint/2010/main" val="1705064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At this point, educators can help teach lessons to change their students’ understanding of power. For example, [CLICK] educators could intervene when they observe bullying, helping students to understand that it is both wrong and hurtful to use power in a negative way. If educators do not intervene in bullying, including identity-based bullying, when it happens, then they are inadvertently reinforcing their students negative use of power.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By intervening, educators can help students learn better ways of interacting with peers, [CLICK] focusing on conflict resolution skills, for example. </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13</a:t>
            </a:fld>
            <a:endParaRPr lang="en-CA"/>
          </a:p>
        </p:txBody>
      </p:sp>
    </p:spTree>
    <p:extLst>
      <p:ext uri="{BB962C8B-B14F-4D97-AF65-F5344CB8AC3E}">
        <p14:creationId xmlns:p14="http://schemas.microsoft.com/office/powerpoint/2010/main" val="131261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Educators can also act as role models, using power positively to show their students healthy ways of interacting with others. Much like adults in the home, educators can be responsive to their students’ needs and treat them with respect, teaching them that they can turn to adults for help when needed. Educators can also treat other adults with respect, modeling healthy behaviour in the classroom. For example, by being kind to other educators and school staff.  </a:t>
            </a:r>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14</a:t>
            </a:fld>
            <a:endParaRPr lang="en-CA"/>
          </a:p>
        </p:txBody>
      </p:sp>
    </p:spTree>
    <p:extLst>
      <p:ext uri="{BB962C8B-B14F-4D97-AF65-F5344CB8AC3E}">
        <p14:creationId xmlns:p14="http://schemas.microsoft.com/office/powerpoint/2010/main" val="1830344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With increasing age, children and youth begin to explore their sexualities in more depth, and many (though not all) will begin navigating romantic and sexual relationships with others. If they have learned to use power aggressively in previous relationships, like with adults in the home environment and in other settings, or with their school-age peers, they are then more likely to use power aggressively both in their adolescent peer groups and with their dating/sexual partners. </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negative use of power can show up as [CLICK] sexual harassment, which includes things like unwelcome comments, touching, or intimidation.</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can also show up as [CLICK] dating violence, which involves </a:t>
            </a:r>
            <a:r>
              <a:rPr lang="en-CA" sz="1200" kern="1200" dirty="0">
                <a:solidFill>
                  <a:schemeClr val="tx1"/>
                </a:solidFill>
                <a:effectLst/>
                <a:latin typeface="+mn-lt"/>
                <a:ea typeface="+mn-ea"/>
                <a:cs typeface="+mn-cs"/>
              </a:rPr>
              <a:t>aggressive, threatening, or manipulative behaviour in teen romantic or sexual relationships.</a:t>
            </a:r>
          </a:p>
          <a:p>
            <a:pPr lvl="0"/>
            <a:endParaRPr lang="en-US"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15</a:t>
            </a:fld>
            <a:endParaRPr lang="en-CA"/>
          </a:p>
        </p:txBody>
      </p:sp>
    </p:spTree>
    <p:extLst>
      <p:ext uri="{BB962C8B-B14F-4D97-AF65-F5344CB8AC3E}">
        <p14:creationId xmlns:p14="http://schemas.microsoft.com/office/powerpoint/2010/main" val="2218221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This means that for some children and youth, there is continuity across relationships, where children learn how to use power aggressively from adults in their home, community, and/or school settings, with their peers, and then also in sexual and romantic relationships.</a:t>
            </a: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16</a:t>
            </a:fld>
            <a:endParaRPr lang="en-CA"/>
          </a:p>
        </p:txBody>
      </p:sp>
    </p:spTree>
    <p:extLst>
      <p:ext uri="{BB962C8B-B14F-4D97-AF65-F5344CB8AC3E}">
        <p14:creationId xmlns:p14="http://schemas.microsoft.com/office/powerpoint/2010/main" val="1012102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There are also key transitional times along this development of power path where the use of something called identity-based bullying may become particularly relevant. Identity-based bullying </a:t>
            </a:r>
            <a:r>
              <a:rPr lang="en-CA" sz="1200" kern="1200" dirty="0">
                <a:solidFill>
                  <a:schemeClr val="tx1"/>
                </a:solidFill>
                <a:effectLst/>
                <a:latin typeface="+mn-lt"/>
                <a:ea typeface="+mn-ea"/>
                <a:cs typeface="+mn-cs"/>
              </a:rPr>
              <a:t>targets people based on their identities. For example, calling someone hurtful names because they are gay, excluding someone because they are of a different race, or whistling at someone because they’re a girl.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The differences in power that are at the root of identity-based bullying have been created by society, by oppressing some groups and privileging others over time. Because of this, some groups in society continue to have more power as compared to others (for example, heterosexual youth hold more social power than queer and trans youth, because society gives more social power to heterosexual people). </a:t>
            </a: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17</a:t>
            </a:fld>
            <a:endParaRPr lang="en-CA"/>
          </a:p>
        </p:txBody>
      </p:sp>
    </p:spTree>
    <p:extLst>
      <p:ext uri="{BB962C8B-B14F-4D97-AF65-F5344CB8AC3E}">
        <p14:creationId xmlns:p14="http://schemas.microsoft.com/office/powerpoint/2010/main" val="2466189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first transitional time is when children start forming their sense of who they are in the world, and learn about differences between themselves and others.</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One theory that helps us understand how humans tend to behave when in groups is “intergroup conflict theory”.</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theory tells us that from a very young age (as early as 3), [CLICK] children tend to classify themselves [CLICK] according to groups. They classify themselves according to things like gender, physical appearance (like skin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interests, values, spoken language, and culture. </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Once children make these classifications, they tend to form groups with peers who are similar to them. So, they may become friends with others who have the same skin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or gender, or are similarly aggressive, for example. Over time, through interacting with their peers, they actually become more similar to their peers in terms of attitudes, beliefs, and behaviors. </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18</a:t>
            </a:fld>
            <a:endParaRPr lang="en-CA"/>
          </a:p>
        </p:txBody>
      </p:sp>
    </p:spTree>
    <p:extLst>
      <p:ext uri="{BB962C8B-B14F-4D97-AF65-F5344CB8AC3E}">
        <p14:creationId xmlns:p14="http://schemas.microsoft.com/office/powerpoint/2010/main" val="3931748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Per intergroup conflict theory, once these groups are formed, children behave in ways that </a:t>
            </a:r>
            <a:r>
              <a:rPr lang="en-US" sz="1200" kern="1200" dirty="0" err="1">
                <a:solidFill>
                  <a:schemeClr val="tx1"/>
                </a:solidFill>
                <a:effectLst/>
                <a:latin typeface="+mn-lt"/>
                <a:ea typeface="+mn-ea"/>
                <a:cs typeface="+mn-cs"/>
              </a:rPr>
              <a:t>favour</a:t>
            </a:r>
            <a:r>
              <a:rPr lang="en-US" sz="1200" kern="1200" dirty="0">
                <a:solidFill>
                  <a:schemeClr val="tx1"/>
                </a:solidFill>
                <a:effectLst/>
                <a:latin typeface="+mn-lt"/>
                <a:ea typeface="+mn-ea"/>
                <a:cs typeface="+mn-cs"/>
              </a:rPr>
              <a:t> their own group over other groups. As a result, they make comparisons between themselves and others who are different than them, where their own group comes out on top. And, by age 4, children start to show a preference for the groups they belong to as compared to other groups.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Over time, [CLICK] this leads to children forming an “us vs. them” mentality where they </a:t>
            </a:r>
            <a:r>
              <a:rPr lang="en-US" sz="1200" kern="1200" dirty="0" err="1">
                <a:solidFill>
                  <a:schemeClr val="tx1"/>
                </a:solidFill>
                <a:effectLst/>
                <a:latin typeface="+mn-lt"/>
                <a:ea typeface="+mn-ea"/>
                <a:cs typeface="+mn-cs"/>
              </a:rPr>
              <a:t>favour</a:t>
            </a:r>
            <a:r>
              <a:rPr lang="en-US" sz="1200" kern="1200" dirty="0">
                <a:solidFill>
                  <a:schemeClr val="tx1"/>
                </a:solidFill>
                <a:effectLst/>
                <a:latin typeface="+mn-lt"/>
                <a:ea typeface="+mn-ea"/>
                <a:cs typeface="+mn-cs"/>
              </a:rPr>
              <a:t> their own groups and discriminate against groups that are different from them.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process sets the stage for identity-based bullying, as people tend to bully those outside of their own groups – people who are different from the group they belong to.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though you are not teaching this age group, it is still important to understand that one way to prevent identity-based bullying is to intervene when children are young. In other words, there are things we can do even before identity-based bullying happens with teens.  </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19</a:t>
            </a:fld>
            <a:endParaRPr lang="en-CA"/>
          </a:p>
        </p:txBody>
      </p:sp>
    </p:spTree>
    <p:extLst>
      <p:ext uri="{BB962C8B-B14F-4D97-AF65-F5344CB8AC3E}">
        <p14:creationId xmlns:p14="http://schemas.microsoft.com/office/powerpoint/2010/main" val="370125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C0B90F-665E-8540-ADC3-3764E3CAEEB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953145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a result, the groups who already had status and power tend to [CLICK] gain more status and power…</a:t>
            </a: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20</a:t>
            </a:fld>
            <a:endParaRPr lang="en-CA"/>
          </a:p>
        </p:txBody>
      </p:sp>
    </p:spTree>
    <p:extLst>
      <p:ext uri="{BB962C8B-B14F-4D97-AF65-F5344CB8AC3E}">
        <p14:creationId xmlns:p14="http://schemas.microsoft.com/office/powerpoint/2010/main" val="2029354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…and other groups who started off with less power and status [CLICK] can become excluded and more vulnerable to experiencing identity-based bullying. </a:t>
            </a: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21</a:t>
            </a:fld>
            <a:endParaRPr lang="en-CA"/>
          </a:p>
        </p:txBody>
      </p:sp>
    </p:spTree>
    <p:extLst>
      <p:ext uri="{BB962C8B-B14F-4D97-AF65-F5344CB8AC3E}">
        <p14:creationId xmlns:p14="http://schemas.microsoft.com/office/powerpoint/2010/main" val="3281169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Often, the groups who gain power in schools reflect those who also hold more power in society. For example, in the school environment, youth who are racialized, disabled, or trans are much more likely to be excluded than White youth, able-bodied youth, and cisgender youth, respectively. Thus, we need to understand how the power differences we see within social groups at school are often reflective of larger power differences in society. In doing this, we can understand and challenge the root causes of identity-based bullying.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22</a:t>
            </a:fld>
            <a:endParaRPr lang="en-CA"/>
          </a:p>
        </p:txBody>
      </p:sp>
    </p:spTree>
    <p:extLst>
      <p:ext uri="{BB962C8B-B14F-4D97-AF65-F5344CB8AC3E}">
        <p14:creationId xmlns:p14="http://schemas.microsoft.com/office/powerpoint/2010/main" val="3924196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Another key time when identity-based bullying might increase is when youth go through puberty. During this time [CLICK], many youth intensify their exploration of their gender and sexual identities, in addition to all the other identities they hold.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Focusing on sexuality as an example, that means they begin to really explore if they are attracted to boys, girls, both, all, or none. </a:t>
            </a:r>
            <a:endParaRPr lang="en-CA"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Youth might explore these questions in private, but the process is also affected by [CLICK] their peer group.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example, peers set the norms (or rules) for whether it’s ok for people to be attracted to boys, girls, both, all, or none. If the peer group holds unhealthy attitudes about sexual identity – attitudes they have learned from larger social beliefs about what kinds of gender and sexual expression are accepted – they may have rigid and hurtful beliefs about what kind of behaviour is acceptable for their peers.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example, if a girl comes out as a lesbian and the peer group holds homophobic attitudes, [CLICK] they may send hurtful messages online calling her derogatory names.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23</a:t>
            </a:fld>
            <a:endParaRPr lang="en-CA"/>
          </a:p>
        </p:txBody>
      </p:sp>
    </p:spTree>
    <p:extLst>
      <p:ext uri="{BB962C8B-B14F-4D97-AF65-F5344CB8AC3E}">
        <p14:creationId xmlns:p14="http://schemas.microsoft.com/office/powerpoint/2010/main" val="1592988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Another key transitional period that might be related to increased identity-based bullying is when youth start exploring actual sexual and romantic relationships with other people. During this time, [CLICK] many youth feel unsure about who they are, and often feel uncomfortable in their own bodies and in the ways they interact with potential sexual and romantic partners. As youth attempt to develop skills to help them navigate this stage, they may resort to tactics that allow them to regain a sense of control and status. If they have learned to use power in unhealthy ways in their other interpersonal relationships, they may find this sense of control and status via identity-based bullying. </a:t>
            </a:r>
          </a:p>
          <a:p>
            <a:pPr lvl="0"/>
            <a:endParaRPr lang="en-CA"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24</a:t>
            </a:fld>
            <a:endParaRPr lang="en-CA"/>
          </a:p>
        </p:txBody>
      </p:sp>
    </p:spTree>
    <p:extLst>
      <p:ext uri="{BB962C8B-B14F-4D97-AF65-F5344CB8AC3E}">
        <p14:creationId xmlns:p14="http://schemas.microsoft.com/office/powerpoint/2010/main" val="1136705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For example, a youth may feel uncomfortable about their body. To regain control of the situation, [CLICK] they may use identity-based bullying to make fun of someone else’s larger body, something that has consistently been devalued in society. In this way, they have made a body shaming comment to make themselves feel better about their own body that is smaller.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Being aware of the times when identity-based bullying may increase can help us understand the unique reasons why people may be using power and control at that age. </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However, identity-based bullying can happen at any time in development, so we should always pay attention to it, regardless of the students’ age. </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25</a:t>
            </a:fld>
            <a:endParaRPr lang="en-CA"/>
          </a:p>
        </p:txBody>
      </p:sp>
    </p:spTree>
    <p:extLst>
      <p:ext uri="{BB962C8B-B14F-4D97-AF65-F5344CB8AC3E}">
        <p14:creationId xmlns:p14="http://schemas.microsoft.com/office/powerpoint/2010/main" val="1455758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CA" sz="1200" kern="1200" dirty="0">
                <a:solidFill>
                  <a:schemeClr val="tx1"/>
                </a:solidFill>
                <a:effectLst/>
                <a:latin typeface="+mn-lt"/>
                <a:ea typeface="+mn-ea"/>
                <a:cs typeface="+mn-cs"/>
              </a:rPr>
              <a:t>To summarize, [CLICK] there are a small number of youth who learn to use power in negative ways throughout their lives. [CLICK] These youth may have learned to use power negatively at home, at school, or other settings, and then [CLICK] transferred these lessons to their relationships with peers, and with dating/sexual partners.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[CLICK] Youth along this path are also more likely to engage in identity-based bullying, especially at certain transitional times. Specifically, when they are learning about differences between themselves and others, when they are exploring their sexual and gender identity, and when they are exploring sexual and romantic relationships. </a:t>
            </a:r>
          </a:p>
          <a:p>
            <a:pPr lvl="1"/>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07343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200" kern="1200" dirty="0">
                <a:solidFill>
                  <a:schemeClr val="tx1"/>
                </a:solidFill>
                <a:effectLst/>
                <a:latin typeface="+mn-lt"/>
                <a:ea typeface="+mn-ea"/>
                <a:cs typeface="+mn-cs"/>
              </a:rPr>
              <a:t>To help prevent the negative use of power, we can have discussions with our students about:</a:t>
            </a:r>
            <a:endParaRPr lang="en-CA"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[CLICK] Where and why differences in power exist,</a:t>
            </a:r>
            <a:endParaRPr lang="en-CA"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[CLICK] How that power is used, and,</a:t>
            </a:r>
            <a:endParaRPr lang="en-CA"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[CLICK] How to share power with everyone in healthy ways. </a:t>
            </a:r>
            <a:endParaRPr lang="en-CA" sz="1200" kern="1200" dirty="0">
              <a:solidFill>
                <a:schemeClr val="tx1"/>
              </a:solidFill>
              <a:effectLst/>
              <a:latin typeface="+mn-lt"/>
              <a:ea typeface="+mn-ea"/>
              <a:cs typeface="+mn-cs"/>
            </a:endParaRPr>
          </a:p>
          <a:p>
            <a:pPr lvl="1"/>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Although we can’t change what everyone has learned before coming into our classroom, we can understand the lessons everyone in Canada learns as a result of the beliefs and norms of the dominant culture, and how those lessons influence school climate, classroom dynamics, and the relationships that form between and among people in the school. We can create classrooms where the use of power is modelled in a positive way, and we can create a school climate where all students are accepted and celebrated. But doing this requires understanding and working to address unhealthy uses of power that occur as a result of larger social beliefs.</a:t>
            </a:r>
            <a:r>
              <a:rPr lang="en-CA" dirty="0">
                <a:effectLst/>
              </a:rPr>
              <a:t> </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This video has focused on understanding the various lessons about power that youth learn over their lifetimes, and how we can have conversations to help them understand ways to use power positively instead of negatively. To do this, let’s think about who is given power in our classrooms and in our schools, and the different ways we can help make sure the youth who </a:t>
            </a:r>
            <a:r>
              <a:rPr lang="en-CA" sz="1200" i="1" kern="1200" dirty="0">
                <a:solidFill>
                  <a:schemeClr val="tx1"/>
                </a:solidFill>
                <a:effectLst/>
                <a:latin typeface="+mn-lt"/>
                <a:ea typeface="+mn-ea"/>
                <a:cs typeface="+mn-cs"/>
              </a:rPr>
              <a:t>don’t</a:t>
            </a:r>
            <a:r>
              <a:rPr lang="en-CA" sz="1200" kern="1200" dirty="0">
                <a:solidFill>
                  <a:schemeClr val="tx1"/>
                </a:solidFill>
                <a:effectLst/>
                <a:latin typeface="+mn-lt"/>
                <a:ea typeface="+mn-ea"/>
                <a:cs typeface="+mn-cs"/>
              </a:rPr>
              <a:t> always get power are fully included and accepted for who they are. </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FACILITATION GUIDANCE</a:t>
            </a:r>
            <a:r>
              <a:rPr lang="en-CA" sz="1200" kern="1200" dirty="0">
                <a:solidFill>
                  <a:schemeClr val="tx1"/>
                </a:solidFill>
                <a:effectLst/>
                <a:latin typeface="+mn-lt"/>
                <a:ea typeface="+mn-ea"/>
                <a:cs typeface="+mn-cs"/>
              </a:rPr>
              <a:t>: In the next video (Peer Structures), we will build on this by talking about how to become aware of the different groups that are forming in our classroom, and how we can regularly change the seating arrangements or create group activities that mix the various groups that have formed in the classroom. By doing this we are providing opportunities for everyone to have the chance to interact and get to know all their peers while actively reducing ingroup favouritism. </a:t>
            </a:r>
          </a:p>
          <a:p>
            <a:pPr lvl="1"/>
            <a:r>
              <a:rPr lang="en-CA" sz="1200" kern="1200" dirty="0">
                <a:solidFill>
                  <a:schemeClr val="tx1"/>
                </a:solidFill>
                <a:effectLst/>
                <a:latin typeface="+mn-lt"/>
                <a:ea typeface="+mn-ea"/>
                <a:cs typeface="+mn-cs"/>
              </a:rPr>
              <a:t> </a:t>
            </a:r>
          </a:p>
          <a:p>
            <a:pPr lvl="1"/>
            <a:endParaRPr lang="en-CA" sz="1200" kern="1200" dirty="0">
              <a:solidFill>
                <a:schemeClr val="tx1"/>
              </a:solidFill>
              <a:effectLst/>
              <a:latin typeface="+mn-lt"/>
              <a:ea typeface="+mn-ea"/>
              <a:cs typeface="+mn-cs"/>
            </a:endParaRPr>
          </a:p>
          <a:p>
            <a:pPr lvl="0"/>
            <a:endParaRPr dirty="0"/>
          </a:p>
        </p:txBody>
      </p:sp>
    </p:spTree>
    <p:extLst>
      <p:ext uri="{BB962C8B-B14F-4D97-AF65-F5344CB8AC3E}">
        <p14:creationId xmlns:p14="http://schemas.microsoft.com/office/powerpoint/2010/main" val="2678756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our school, who (among students) has power?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[FACILITATION GUIDANCE]</a:t>
            </a:r>
          </a:p>
          <a:p>
            <a:r>
              <a:rPr lang="en-US" sz="1200" kern="1200" dirty="0">
                <a:solidFill>
                  <a:schemeClr val="tx1"/>
                </a:solidFill>
                <a:effectLst/>
                <a:latin typeface="+mn-lt"/>
                <a:ea typeface="+mn-ea"/>
                <a:cs typeface="+mn-cs"/>
              </a:rPr>
              <a:t>Have the students lead the discussion. If they need help, below are a few ideas: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Popular kids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Athletic kids (able-bodied)</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Attractive kids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‘Smart’ kids (neurotypical)</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English speaking kids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Kids with affluent or wealthy parents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Kids of certain races and ethnicities</a:t>
            </a:r>
            <a:endParaRPr lang="en-CA"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Remind students they should talk </a:t>
            </a:r>
            <a:r>
              <a:rPr lang="en-US" sz="1200" i="1" kern="1200" dirty="0">
                <a:solidFill>
                  <a:schemeClr val="tx1"/>
                </a:solidFill>
                <a:effectLst/>
                <a:latin typeface="+mn-lt"/>
                <a:ea typeface="+mn-ea"/>
                <a:cs typeface="+mn-cs"/>
              </a:rPr>
              <a:t>in general </a:t>
            </a:r>
            <a:r>
              <a:rPr lang="en-US" sz="1200" kern="1200" dirty="0">
                <a:solidFill>
                  <a:schemeClr val="tx1"/>
                </a:solidFill>
                <a:effectLst/>
                <a:latin typeface="+mn-lt"/>
                <a:ea typeface="+mn-ea"/>
                <a:cs typeface="+mn-cs"/>
              </a:rPr>
              <a:t>and not about specific students. Students should never use names of people in the school.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educators need to be aware of classroom dynamics. If some students in your classroom may be experiencing identity-based bullying, we want to ensure that they are not further harmed by this discussion. If asking who has power in the school seems like it may not be safe for all students in the class, or if you think students will struggle to keep the conversation general (and not specific), consider alternative activities.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consider showing a video from one of the websites in the “Intro to Series” document, and discussion who holds power in larger society, and what that may mean for your school.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28</a:t>
            </a:fld>
            <a:endParaRPr lang="en-CA"/>
          </a:p>
        </p:txBody>
      </p:sp>
    </p:spTree>
    <p:extLst>
      <p:ext uri="{BB962C8B-B14F-4D97-AF65-F5344CB8AC3E}">
        <p14:creationId xmlns:p14="http://schemas.microsoft.com/office/powerpoint/2010/main" val="4144927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is that power used?</a:t>
            </a:r>
            <a:endParaRPr lang="en-CA"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[FACILITATION GUIDANCE]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the students lead the discussion. Ask them to think about how power might be used both negatively and positively.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Negatively</a:t>
            </a:r>
            <a:r>
              <a:rPr lang="en-US" sz="1200" kern="1200" dirty="0">
                <a:solidFill>
                  <a:schemeClr val="tx1"/>
                </a:solidFill>
                <a:effectLst/>
                <a:latin typeface="+mn-lt"/>
                <a:ea typeface="+mn-ea"/>
                <a:cs typeface="+mn-cs"/>
              </a:rPr>
              <a:t>: joining in the bullying, cheering on the youth who is bullying, passively watching the bullying happen; making comments to support the person doing the bullying, ignoring it, name-calling, excluding, ignoring, threatening, etc.</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Positively</a:t>
            </a:r>
            <a:r>
              <a:rPr lang="en-US" sz="1200" kern="1200" dirty="0">
                <a:solidFill>
                  <a:schemeClr val="tx1"/>
                </a:solidFill>
                <a:effectLst/>
                <a:latin typeface="+mn-lt"/>
                <a:ea typeface="+mn-ea"/>
                <a:cs typeface="+mn-cs"/>
              </a:rPr>
              <a:t>: intervening in bullying directly, comforting the youth being bullied; engaging with the youth being bullied and taking them away from the situation; calling out the behaviour of the person who is bullying; following up later with the youth who was bullied and checking in on them; reporting the situation to an adult; distracting the youth doing the bulling (only if it is safe to do so); standing up to bullying; being kind to people who have been excluded; and encouraging everyone to join activities held outside the school.</a:t>
            </a:r>
            <a:r>
              <a:rPr lang="en-CA" dirty="0">
                <a:effectLst/>
              </a:rPr>
              <a:t> </a:t>
            </a:r>
            <a:r>
              <a:rPr lang="en-CA"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29</a:t>
            </a:fld>
            <a:endParaRPr lang="en-CA"/>
          </a:p>
        </p:txBody>
      </p:sp>
    </p:spTree>
    <p:extLst>
      <p:ext uri="{BB962C8B-B14F-4D97-AF65-F5344CB8AC3E}">
        <p14:creationId xmlns:p14="http://schemas.microsoft.com/office/powerpoint/2010/main" val="421179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At least 1 in 3 youth in Canada will experience </a:t>
            </a:r>
            <a:r>
              <a:rPr lang="en-US" sz="1200" b="1" kern="1200" dirty="0">
                <a:solidFill>
                  <a:schemeClr val="tx1"/>
                </a:solidFill>
                <a:effectLst/>
                <a:latin typeface="+mn-lt"/>
                <a:ea typeface="+mn-ea"/>
                <a:cs typeface="+mn-cs"/>
              </a:rPr>
              <a:t>bullying </a:t>
            </a:r>
            <a:r>
              <a:rPr lang="en-US" sz="1200" kern="1200" dirty="0">
                <a:solidFill>
                  <a:schemeClr val="tx1"/>
                </a:solidFill>
                <a:effectLst/>
                <a:latin typeface="+mn-lt"/>
                <a:ea typeface="+mn-ea"/>
                <a:cs typeface="+mn-cs"/>
              </a:rPr>
              <a:t>at some point in their lives.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Bullying is a [CLICK] </a:t>
            </a:r>
            <a:r>
              <a:rPr lang="en-CA" sz="1200" kern="1200" dirty="0">
                <a:solidFill>
                  <a:schemeClr val="tx1"/>
                </a:solidFill>
                <a:effectLst/>
                <a:latin typeface="+mn-lt"/>
                <a:ea typeface="+mn-ea"/>
                <a:cs typeface="+mn-cs"/>
              </a:rPr>
              <a:t>destructive relationship where one person or a group of people [CLICK] holds power over another and [CLICK] intentionally acts aggressively to harm them. This is often done repeatedly. Bullying can happen in person or online.  </a:t>
            </a: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3</a:t>
            </a:fld>
            <a:endParaRPr lang="en-CA"/>
          </a:p>
        </p:txBody>
      </p:sp>
    </p:spTree>
    <p:extLst>
      <p:ext uri="{BB962C8B-B14F-4D97-AF65-F5344CB8AC3E}">
        <p14:creationId xmlns:p14="http://schemas.microsoft.com/office/powerpoint/2010/main" val="4037602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can we share power with youth who don’t always get it?</a:t>
            </a:r>
            <a:r>
              <a:rPr lang="en-CA" dirty="0">
                <a:effectLst/>
              </a:rPr>
              <a:t> </a:t>
            </a:r>
          </a:p>
          <a:p>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[FACILITATION GUIDANCE]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purpose of this is to identify where you want to go/the goals for your classroom. Have students lead the conversation. If they need help, below are a few ideas: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Ensure leadership positions in the school are diverse (Are those in leadership roles representative of the population? If not, how do we change that?). Think about this for music, art, sports, academic clubs, etc.</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Encourage everyone to participate in extracurricular activities, and identify barriers you can remove for participation (e.g., costs, transportation)</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Those with power (popular kids) can act as bystanders and speak up when they see people being treated poorly</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Encourage students to talk with kids they don’t usually talk with</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 hi/be kind in the hallway to people who have been excluded</a:t>
            </a:r>
          </a:p>
          <a:p>
            <a:pPr lvl="0"/>
            <a:r>
              <a:rPr lang="en-US" sz="1200" kern="1200" dirty="0">
                <a:solidFill>
                  <a:schemeClr val="tx1"/>
                </a:solidFill>
                <a:effectLst/>
                <a:latin typeface="+mn-lt"/>
                <a:ea typeface="+mn-ea"/>
                <a:cs typeface="+mn-cs"/>
              </a:rPr>
              <a:t>Encourage students to talk with kids they don’t usually talk with. Have them identify points of similarities with other students that they may not be aware of. </a:t>
            </a:r>
            <a:endParaRPr lang="en-CA"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Activities to consider:</a:t>
            </a:r>
            <a:endParaRPr lang="en-CA" sz="1200" kern="1200" dirty="0">
              <a:solidFill>
                <a:schemeClr val="tx1"/>
              </a:solidFill>
              <a:effectLst/>
              <a:latin typeface="+mn-lt"/>
              <a:ea typeface="+mn-ea"/>
              <a:cs typeface="+mn-cs"/>
            </a:endParaRPr>
          </a:p>
          <a:p>
            <a:pPr lvl="2"/>
            <a:r>
              <a:rPr lang="en-US" sz="1200" u="sng" kern="1200" dirty="0">
                <a:solidFill>
                  <a:schemeClr val="tx1"/>
                </a:solidFill>
                <a:effectLst/>
                <a:latin typeface="+mn-lt"/>
                <a:ea typeface="+mn-ea"/>
                <a:cs typeface="+mn-cs"/>
                <a:hlinkClick r:id="rId3"/>
              </a:rPr>
              <a:t>http://interculturalism.blogspot.com/2011/03/iceberg-model-of-culture.html</a:t>
            </a:r>
            <a:endParaRPr lang="en-CA" sz="12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Have students examine the iceberg model of culture individually and think about what people know about them (above the surface) and what they might not know (below the surface). Randomly assign students into groups of 3 – 4 to discuss who they really ‘are’ below the surface and encourage them to discuss any similarities. Remind students they never have to share anything they don’t want to, and they can always pass and instead choose to listen to others. You can also do this as a class if you think that would work better for your students. </a:t>
            </a:r>
            <a:endParaRPr lang="en-CA" sz="1200" kern="1200" dirty="0">
              <a:solidFill>
                <a:schemeClr val="tx1"/>
              </a:solidFill>
              <a:effectLst/>
              <a:latin typeface="+mn-lt"/>
              <a:ea typeface="+mn-ea"/>
              <a:cs typeface="+mn-cs"/>
            </a:endParaRPr>
          </a:p>
          <a:p>
            <a:pPr lvl="2"/>
            <a:r>
              <a:rPr lang="en-US" sz="1200" u="sng" kern="1200" dirty="0">
                <a:solidFill>
                  <a:schemeClr val="tx1"/>
                </a:solidFill>
                <a:effectLst/>
                <a:latin typeface="+mn-lt"/>
                <a:ea typeface="+mn-ea"/>
                <a:cs typeface="+mn-cs"/>
                <a:hlinkClick r:id="rId4"/>
              </a:rPr>
              <a:t>https://www.adl.org/resources/tools-and-strategies/mini-lesson-identity-iceberg</a:t>
            </a:r>
            <a:endParaRPr lang="en-CA" sz="12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This website has a short video for students to work through. You can do this in small groups or with the entire class. </a:t>
            </a:r>
            <a:endParaRPr lang="en-CA" sz="1200" kern="1200" dirty="0">
              <a:solidFill>
                <a:schemeClr val="tx1"/>
              </a:solidFill>
              <a:effectLst/>
              <a:latin typeface="+mn-lt"/>
              <a:ea typeface="+mn-ea"/>
              <a:cs typeface="+mn-cs"/>
            </a:endParaRPr>
          </a:p>
          <a:p>
            <a:pPr lvl="2"/>
            <a:r>
              <a:rPr lang="en-US" sz="1200" u="sng" kern="1200" dirty="0">
                <a:solidFill>
                  <a:schemeClr val="tx1"/>
                </a:solidFill>
                <a:effectLst/>
                <a:latin typeface="+mn-lt"/>
                <a:ea typeface="+mn-ea"/>
                <a:cs typeface="+mn-cs"/>
                <a:hlinkClick r:id="rId5"/>
              </a:rPr>
              <a:t>https://www.actforyouth.net/resources/stya/stya-diverstyiceberg-1017webinar.pdf</a:t>
            </a:r>
            <a:endParaRPr lang="en-CA" sz="12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This website has another lesson plan to consider.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Create opportunities to listen to the voices of people who have been excluded (create and support groups like Gay-Straight Alliances (GSAs), Black Lives Matter, etc.)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Note: Some youth may feel afraid to speak up because of prejudice and because they see themselves as different. Refer back to </a:t>
            </a:r>
            <a:r>
              <a:rPr lang="en-CA" sz="1200" kern="1200" dirty="0">
                <a:solidFill>
                  <a:schemeClr val="tx1"/>
                </a:solidFill>
                <a:effectLst/>
                <a:latin typeface="+mn-lt"/>
                <a:ea typeface="+mn-ea"/>
                <a:cs typeface="+mn-cs"/>
              </a:rPr>
              <a:t>“Intro to Teaching and Learning Resources to Prevent Identity-based Bullying” [available: </a:t>
            </a:r>
            <a:r>
              <a:rPr lang="en-CA" sz="1200" i="0" u="sng" kern="1200" dirty="0">
                <a:solidFill>
                  <a:schemeClr val="tx1"/>
                </a:solidFill>
                <a:effectLst/>
                <a:latin typeface="+mn-lt"/>
                <a:ea typeface="+mn-ea"/>
                <a:cs typeface="+mn-cs"/>
                <a:hlinkClick r:id="rId6"/>
              </a:rPr>
              <a:t>https://www.prevnet.ca/sites/prevnet.ca/files/intro_to_series_final.docx</a:t>
            </a:r>
            <a:r>
              <a:rPr lang="en-CA" sz="1200" kern="1200" dirty="0">
                <a:solidFill>
                  <a:schemeClr val="tx1"/>
                </a:solidFill>
                <a:effectLst/>
                <a:latin typeface="+mn-lt"/>
                <a:ea typeface="+mn-ea"/>
                <a:cs typeface="+mn-cs"/>
              </a:rPr>
              <a:t>] for information on creating safer spaces and a trauma-informed classroom.</a:t>
            </a: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30</a:t>
            </a:fld>
            <a:endParaRPr lang="en-CA"/>
          </a:p>
        </p:txBody>
      </p:sp>
    </p:spTree>
    <p:extLst>
      <p:ext uri="{BB962C8B-B14F-4D97-AF65-F5344CB8AC3E}">
        <p14:creationId xmlns:p14="http://schemas.microsoft.com/office/powerpoint/2010/main" val="2416944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353CD6-1522-4E75-A0DD-3A44CF3C298B}" type="slidenum">
              <a:rPr lang="en-CA" smtClean="0"/>
              <a:t>31</a:t>
            </a:fld>
            <a:endParaRPr lang="en-CA"/>
          </a:p>
        </p:txBody>
      </p:sp>
    </p:spTree>
    <p:extLst>
      <p:ext uri="{BB962C8B-B14F-4D97-AF65-F5344CB8AC3E}">
        <p14:creationId xmlns:p14="http://schemas.microsoft.com/office/powerpoint/2010/main" val="202153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Everyone has the right to be [CLICK] respected, to be safe, and to be free from mistreatment of any kind, including bullying. When children and youth experience bullying, their rights are violated, making bullying both wrong and unjust. </a:t>
            </a: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4</a:t>
            </a:fld>
            <a:endParaRPr lang="en-CA"/>
          </a:p>
        </p:txBody>
      </p:sp>
    </p:spTree>
    <p:extLst>
      <p:ext uri="{BB962C8B-B14F-4D97-AF65-F5344CB8AC3E}">
        <p14:creationId xmlns:p14="http://schemas.microsoft.com/office/powerpoint/2010/main" val="182876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many children will explore how to use power to bully others when they are young…</a:t>
            </a:r>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5</a:t>
            </a:fld>
            <a:endParaRPr lang="en-CA"/>
          </a:p>
        </p:txBody>
      </p:sp>
    </p:spTree>
    <p:extLst>
      <p:ext uri="{BB962C8B-B14F-4D97-AF65-F5344CB8AC3E}">
        <p14:creationId xmlns:p14="http://schemas.microsoft.com/office/powerpoint/2010/main" val="3553003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majority of these children will learn that bullying is a hurtful way to behave in relationships and will instead [CLICK] learn healthy ways of interacting with their peers.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children grow and develop, they have many opportunities to learn how to form trusting and respectful relationships with others. For example, over time many youth develop social emotional skills that allow them to empathize with others, learn how to take turns in conversations, and how to resolve conflict in healthy ways.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fact, once youth reach the age of 12 or 13, most have learned healthy relationship skills and are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persistently bullying others.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6</a:t>
            </a:fld>
            <a:endParaRPr lang="en-CA"/>
          </a:p>
        </p:txBody>
      </p:sp>
    </p:spTree>
    <p:extLst>
      <p:ext uri="{BB962C8B-B14F-4D97-AF65-F5344CB8AC3E}">
        <p14:creationId xmlns:p14="http://schemas.microsoft.com/office/powerpoint/2010/main" val="21416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However, there are a small minority of children who will continue to use power and aggression in unhealthy ways throughout childhood, adolescence, and into adulthood.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There are many different paths that can lead to bullying behaviour.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Today, [CLICK] we’ll talk about key points during children’s development where they have opportunities to learn about the use of power in relationships. Depending on what the children learn about power at each of these key points, they will either be more likely to use aggression, or less likely to use aggression.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children continually learn to use power in a negative way as they grow and develop, they will be more likely to use aggression throughout their lives. However, if children can learn to use power in a positive way as they grow and develop, then they will be less likely to use aggression, and instead will learn healthier ways of interacting with others.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7</a:t>
            </a:fld>
            <a:endParaRPr lang="en-CA"/>
          </a:p>
        </p:txBody>
      </p:sp>
    </p:spTree>
    <p:extLst>
      <p:ext uri="{BB962C8B-B14F-4D97-AF65-F5344CB8AC3E}">
        <p14:creationId xmlns:p14="http://schemas.microsoft.com/office/powerpoint/2010/main" val="330344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Children first learn about the use of power in relationships from adults in their home environments.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[CLICK] Adults naturally have power over children in their relationships, as they are older and have easier access to things like food, clothing, and shelter.</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8</a:t>
            </a:fld>
            <a:endParaRPr lang="en-CA"/>
          </a:p>
        </p:txBody>
      </p:sp>
    </p:spTree>
    <p:extLst>
      <p:ext uri="{BB962C8B-B14F-4D97-AF65-F5344CB8AC3E}">
        <p14:creationId xmlns:p14="http://schemas.microsoft.com/office/powerpoint/2010/main" val="1409887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Adults have the opportunity to use power positively to promote children’s healthy development. For example, [CLICK] adults can be a source of security for children, providing them with food, clothing, and comfort. By acting in the best interest of the children in their lives, adults can make sure that children feel respected and valued. By doing this, children learn they can turn to adults who can help them.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Adults can also teach children positive ways of addressing anger and conflict. For example, [CLICK] adults can treat others with respect, resolving conflict by actively listening to concerns and taking responsibility when they have made a mistake. If adults can lead by example, they can help the children in their lives learn how to use power positively.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9</a:t>
            </a:fld>
            <a:endParaRPr lang="en-CA"/>
          </a:p>
        </p:txBody>
      </p:sp>
    </p:spTree>
    <p:extLst>
      <p:ext uri="{BB962C8B-B14F-4D97-AF65-F5344CB8AC3E}">
        <p14:creationId xmlns:p14="http://schemas.microsoft.com/office/powerpoint/2010/main" val="95356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51649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73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9345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629400" cy="1143000"/>
          </a:xfrm>
        </p:spPr>
        <p:txBody>
          <a:bodyPr/>
          <a:lstStyle/>
          <a:p>
            <a:r>
              <a:rPr lang="en-US"/>
              <a:t>Click to edit Master title style</a:t>
            </a:r>
          </a:p>
        </p:txBody>
      </p:sp>
      <p:sp>
        <p:nvSpPr>
          <p:cNvPr id="3" name="Chart Placeholder 2"/>
          <p:cNvSpPr>
            <a:spLocks noGrp="1"/>
          </p:cNvSpPr>
          <p:nvPr>
            <p:ph type="chart" idx="1"/>
          </p:nvPr>
        </p:nvSpPr>
        <p:spPr>
          <a:xfrm>
            <a:off x="685800" y="1600200"/>
            <a:ext cx="7772400" cy="4114800"/>
          </a:xfrm>
        </p:spPr>
        <p:txBody>
          <a:bodyPr/>
          <a:lstStyle/>
          <a:p>
            <a:r>
              <a:rPr lang="en-US"/>
              <a:t>Click icon to add chart</a:t>
            </a:r>
          </a:p>
        </p:txBody>
      </p:sp>
    </p:spTree>
    <p:extLst>
      <p:ext uri="{BB962C8B-B14F-4D97-AF65-F5344CB8AC3E}">
        <p14:creationId xmlns:p14="http://schemas.microsoft.com/office/powerpoint/2010/main" val="1223359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17" y="593336"/>
            <a:ext cx="8521181" cy="763671"/>
          </a:xfrm>
          <a:prstGeom prst="rect">
            <a:avLst/>
          </a:prstGeom>
        </p:spPr>
        <p:txBody>
          <a:bodyPr spcFirstLastPara="1" wrap="square" lIns="112875" tIns="112875" rIns="112875" bIns="112875" anchor="t" anchorCtr="0"/>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Shape 18"/>
          <p:cNvSpPr txBox="1">
            <a:spLocks noGrp="1"/>
          </p:cNvSpPr>
          <p:nvPr>
            <p:ph type="body" idx="1"/>
          </p:nvPr>
        </p:nvSpPr>
        <p:spPr>
          <a:xfrm>
            <a:off x="311717" y="1536555"/>
            <a:ext cx="8521181" cy="4555031"/>
          </a:xfrm>
          <a:prstGeom prst="rect">
            <a:avLst/>
          </a:prstGeom>
        </p:spPr>
        <p:txBody>
          <a:bodyPr spcFirstLastPara="1" wrap="square" lIns="112875" tIns="112875" rIns="112875" bIns="112875" anchor="t" anchorCtr="0"/>
          <a:lstStyle>
            <a:lvl1pPr marL="411389" lvl="0" indent="-331396">
              <a:spcBef>
                <a:spcPts val="0"/>
              </a:spcBef>
              <a:spcAft>
                <a:spcPts val="0"/>
              </a:spcAft>
              <a:buSzPts val="2200"/>
              <a:buChar char="●"/>
              <a:defRPr/>
            </a:lvl1pPr>
            <a:lvl2pPr marL="822777" lvl="1" indent="-302828">
              <a:spcBef>
                <a:spcPts val="1800"/>
              </a:spcBef>
              <a:spcAft>
                <a:spcPts val="0"/>
              </a:spcAft>
              <a:buSzPts val="1700"/>
              <a:buChar char="○"/>
              <a:defRPr/>
            </a:lvl2pPr>
            <a:lvl3pPr marL="1234166" lvl="2" indent="-302828">
              <a:spcBef>
                <a:spcPts val="1800"/>
              </a:spcBef>
              <a:spcAft>
                <a:spcPts val="0"/>
              </a:spcAft>
              <a:buSzPts val="1700"/>
              <a:buChar char="■"/>
              <a:defRPr/>
            </a:lvl3pPr>
            <a:lvl4pPr marL="1645554" lvl="3" indent="-302828">
              <a:spcBef>
                <a:spcPts val="1800"/>
              </a:spcBef>
              <a:spcAft>
                <a:spcPts val="0"/>
              </a:spcAft>
              <a:buSzPts val="1700"/>
              <a:buChar char="●"/>
              <a:defRPr/>
            </a:lvl4pPr>
            <a:lvl5pPr marL="2056943" lvl="4" indent="-302828">
              <a:spcBef>
                <a:spcPts val="1800"/>
              </a:spcBef>
              <a:spcAft>
                <a:spcPts val="0"/>
              </a:spcAft>
              <a:buSzPts val="1700"/>
              <a:buChar char="○"/>
              <a:defRPr/>
            </a:lvl5pPr>
            <a:lvl6pPr marL="2468331" lvl="5" indent="-302828">
              <a:spcBef>
                <a:spcPts val="1800"/>
              </a:spcBef>
              <a:spcAft>
                <a:spcPts val="0"/>
              </a:spcAft>
              <a:buSzPts val="1700"/>
              <a:buChar char="■"/>
              <a:defRPr/>
            </a:lvl6pPr>
            <a:lvl7pPr marL="2879720" lvl="6" indent="-302828">
              <a:spcBef>
                <a:spcPts val="1800"/>
              </a:spcBef>
              <a:spcAft>
                <a:spcPts val="0"/>
              </a:spcAft>
              <a:buSzPts val="1700"/>
              <a:buChar char="●"/>
              <a:defRPr/>
            </a:lvl7pPr>
            <a:lvl8pPr marL="3291108" lvl="7" indent="-302828">
              <a:spcBef>
                <a:spcPts val="1800"/>
              </a:spcBef>
              <a:spcAft>
                <a:spcPts val="0"/>
              </a:spcAft>
              <a:buSzPts val="1700"/>
              <a:buChar char="○"/>
              <a:defRPr/>
            </a:lvl8pPr>
            <a:lvl9pPr marL="3702497" lvl="8" indent="-302828">
              <a:spcBef>
                <a:spcPts val="1800"/>
              </a:spcBef>
              <a:spcAft>
                <a:spcPts val="1800"/>
              </a:spcAft>
              <a:buSzPts val="1700"/>
              <a:buChar char="■"/>
              <a:defRPr/>
            </a:lvl9pPr>
          </a:lstStyle>
          <a:p>
            <a:endParaRPr/>
          </a:p>
        </p:txBody>
      </p:sp>
      <p:sp>
        <p:nvSpPr>
          <p:cNvPr id="19" name="Shape 19"/>
          <p:cNvSpPr txBox="1">
            <a:spLocks noGrp="1"/>
          </p:cNvSpPr>
          <p:nvPr>
            <p:ph type="sldNum" idx="12"/>
          </p:nvPr>
        </p:nvSpPr>
        <p:spPr>
          <a:xfrm>
            <a:off x="8472926" y="6217305"/>
            <a:ext cx="548726" cy="524771"/>
          </a:xfrm>
          <a:prstGeom prst="rect">
            <a:avLst/>
          </a:prstGeom>
        </p:spPr>
        <p:txBody>
          <a:bodyPr spcFirstLastPara="1" wrap="square" lIns="112875" tIns="112875" rIns="112875" bIns="112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04028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678237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663581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461154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110480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1A682D-C9E2-4CB3-A29B-3BB90E11D99D}" type="datetimeFigureOut">
              <a:rPr lang="en-CA" smtClean="0"/>
              <a:t>2022-08-31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764104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1A682D-C9E2-4CB3-A29B-3BB90E11D99D}" type="datetimeFigureOut">
              <a:rPr lang="en-CA" smtClean="0"/>
              <a:t>2022-08-31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53424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4889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A682D-C9E2-4CB3-A29B-3BB90E11D99D}" type="datetimeFigureOut">
              <a:rPr lang="en-CA" smtClean="0"/>
              <a:t>2022-08-31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86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75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56956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503489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188835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17" y="593336"/>
            <a:ext cx="8521181" cy="763671"/>
          </a:xfrm>
          <a:prstGeom prst="rect">
            <a:avLst/>
          </a:prstGeom>
        </p:spPr>
        <p:txBody>
          <a:bodyPr spcFirstLastPara="1" wrap="square" lIns="112875" tIns="112875" rIns="112875" bIns="112875" anchor="t" anchorCtr="0"/>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Shape 18"/>
          <p:cNvSpPr txBox="1">
            <a:spLocks noGrp="1"/>
          </p:cNvSpPr>
          <p:nvPr>
            <p:ph type="body" idx="1"/>
          </p:nvPr>
        </p:nvSpPr>
        <p:spPr>
          <a:xfrm>
            <a:off x="311717" y="1536555"/>
            <a:ext cx="8521181" cy="4555031"/>
          </a:xfrm>
          <a:prstGeom prst="rect">
            <a:avLst/>
          </a:prstGeom>
        </p:spPr>
        <p:txBody>
          <a:bodyPr spcFirstLastPara="1" wrap="square" lIns="112875" tIns="112875" rIns="112875" bIns="112875" anchor="t" anchorCtr="0"/>
          <a:lstStyle>
            <a:lvl1pPr marL="411389" lvl="0" indent="-331396">
              <a:spcBef>
                <a:spcPts val="0"/>
              </a:spcBef>
              <a:spcAft>
                <a:spcPts val="0"/>
              </a:spcAft>
              <a:buSzPts val="2200"/>
              <a:buChar char="●"/>
              <a:defRPr/>
            </a:lvl1pPr>
            <a:lvl2pPr marL="822777" lvl="1" indent="-302828">
              <a:spcBef>
                <a:spcPts val="1800"/>
              </a:spcBef>
              <a:spcAft>
                <a:spcPts val="0"/>
              </a:spcAft>
              <a:buSzPts val="1700"/>
              <a:buChar char="○"/>
              <a:defRPr/>
            </a:lvl2pPr>
            <a:lvl3pPr marL="1234166" lvl="2" indent="-302828">
              <a:spcBef>
                <a:spcPts val="1800"/>
              </a:spcBef>
              <a:spcAft>
                <a:spcPts val="0"/>
              </a:spcAft>
              <a:buSzPts val="1700"/>
              <a:buChar char="■"/>
              <a:defRPr/>
            </a:lvl3pPr>
            <a:lvl4pPr marL="1645554" lvl="3" indent="-302828">
              <a:spcBef>
                <a:spcPts val="1800"/>
              </a:spcBef>
              <a:spcAft>
                <a:spcPts val="0"/>
              </a:spcAft>
              <a:buSzPts val="1700"/>
              <a:buChar char="●"/>
              <a:defRPr/>
            </a:lvl4pPr>
            <a:lvl5pPr marL="2056943" lvl="4" indent="-302828">
              <a:spcBef>
                <a:spcPts val="1800"/>
              </a:spcBef>
              <a:spcAft>
                <a:spcPts val="0"/>
              </a:spcAft>
              <a:buSzPts val="1700"/>
              <a:buChar char="○"/>
              <a:defRPr/>
            </a:lvl5pPr>
            <a:lvl6pPr marL="2468331" lvl="5" indent="-302828">
              <a:spcBef>
                <a:spcPts val="1800"/>
              </a:spcBef>
              <a:spcAft>
                <a:spcPts val="0"/>
              </a:spcAft>
              <a:buSzPts val="1700"/>
              <a:buChar char="■"/>
              <a:defRPr/>
            </a:lvl6pPr>
            <a:lvl7pPr marL="2879720" lvl="6" indent="-302828">
              <a:spcBef>
                <a:spcPts val="1800"/>
              </a:spcBef>
              <a:spcAft>
                <a:spcPts val="0"/>
              </a:spcAft>
              <a:buSzPts val="1700"/>
              <a:buChar char="●"/>
              <a:defRPr/>
            </a:lvl7pPr>
            <a:lvl8pPr marL="3291108" lvl="7" indent="-302828">
              <a:spcBef>
                <a:spcPts val="1800"/>
              </a:spcBef>
              <a:spcAft>
                <a:spcPts val="0"/>
              </a:spcAft>
              <a:buSzPts val="1700"/>
              <a:buChar char="○"/>
              <a:defRPr/>
            </a:lvl8pPr>
            <a:lvl9pPr marL="3702497" lvl="8" indent="-302828">
              <a:spcBef>
                <a:spcPts val="1800"/>
              </a:spcBef>
              <a:spcAft>
                <a:spcPts val="1800"/>
              </a:spcAft>
              <a:buSzPts val="1700"/>
              <a:buChar char="■"/>
              <a:defRPr/>
            </a:lvl9pPr>
          </a:lstStyle>
          <a:p>
            <a:endParaRPr/>
          </a:p>
        </p:txBody>
      </p:sp>
      <p:sp>
        <p:nvSpPr>
          <p:cNvPr id="19" name="Shape 19"/>
          <p:cNvSpPr txBox="1">
            <a:spLocks noGrp="1"/>
          </p:cNvSpPr>
          <p:nvPr>
            <p:ph type="sldNum" idx="12"/>
          </p:nvPr>
        </p:nvSpPr>
        <p:spPr>
          <a:xfrm>
            <a:off x="8472926" y="6217305"/>
            <a:ext cx="548726" cy="524771"/>
          </a:xfrm>
          <a:prstGeom prst="rect">
            <a:avLst/>
          </a:prstGeom>
        </p:spPr>
        <p:txBody>
          <a:bodyPr spcFirstLastPara="1" wrap="square" lIns="112875" tIns="112875" rIns="112875" bIns="112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183541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137609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333758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772451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52294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4208094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1A682D-C9E2-4CB3-A29B-3BB90E11D99D}" type="datetimeFigureOut">
              <a:rPr lang="en-CA" smtClean="0"/>
              <a:t>2022-08-31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564445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1A682D-C9E2-4CB3-A29B-3BB90E11D99D}" type="datetimeFigureOut">
              <a:rPr lang="en-CA" smtClean="0"/>
              <a:t>2022-08-31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431764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A682D-C9E2-4CB3-A29B-3BB90E11D99D}" type="datetimeFigureOut">
              <a:rPr lang="en-CA" smtClean="0"/>
              <a:t>2022-08-31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201010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849971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6980089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555859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01590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956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82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00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52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1796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85588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prevnet slide background copy"/>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192088"/>
            <a:ext cx="9144000" cy="7050088"/>
          </a:xfrm>
          <a:prstGeom prst="rect">
            <a:avLst/>
          </a:prstGeom>
          <a:noFill/>
          <a:extLst>
            <a:ext uri="{909E8E84-426E-40dd-AFC4-6F175D3DCCD1}">
              <a14:hiddenFill xmlns:a14="http://schemas.microsoft.com/office/drawing/2010/main" xmlns="">
                <a:solidFill>
                  <a:srgbClr val="FFFFFF"/>
                </a:solidFill>
              </a14:hiddenFill>
            </a:ext>
          </a:extLst>
        </p:spPr>
      </p:pic>
      <p:sp>
        <p:nvSpPr>
          <p:cNvPr id="1026" name="Rectangle 2"/>
          <p:cNvSpPr>
            <a:spLocks noGrp="1" noChangeArrowheads="1"/>
          </p:cNvSpPr>
          <p:nvPr>
            <p:ph type="title"/>
          </p:nvPr>
        </p:nvSpPr>
        <p:spPr bwMode="auto">
          <a:xfrm>
            <a:off x="685800" y="0"/>
            <a:ext cx="6629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501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09" r:id="rId13"/>
  </p:sldLayoutIdLst>
  <p:txStyles>
    <p:title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p:titleStyle>
    <p:bodyStyle>
      <a:lvl1pPr marL="257175" indent="-257175" algn="l" rtl="0" eaLnBrk="1" fontAlgn="base" hangingPunct="1">
        <a:spcBef>
          <a:spcPct val="20000"/>
        </a:spcBef>
        <a:spcAft>
          <a:spcPct val="0"/>
        </a:spcAft>
        <a:buChar char="•"/>
        <a:defRPr sz="21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ea typeface="+mn-ea"/>
        </a:defRPr>
      </a:lvl2pPr>
      <a:lvl3pPr marL="857250" indent="-171450" algn="l" rtl="0" eaLnBrk="1" fontAlgn="base" hangingPunct="1">
        <a:spcBef>
          <a:spcPct val="20000"/>
        </a:spcBef>
        <a:spcAft>
          <a:spcPct val="0"/>
        </a:spcAft>
        <a:buChar char="•"/>
        <a:defRPr sz="1800">
          <a:solidFill>
            <a:schemeClr val="tx1"/>
          </a:solidFill>
          <a:latin typeface="+mn-lt"/>
          <a:ea typeface="+mn-ea"/>
        </a:defRPr>
      </a:lvl3pPr>
      <a:lvl4pPr marL="1200150" indent="-171450" algn="l" rtl="0" eaLnBrk="1" fontAlgn="base" hangingPunct="1">
        <a:spcBef>
          <a:spcPct val="20000"/>
        </a:spcBef>
        <a:spcAft>
          <a:spcPct val="0"/>
        </a:spcAft>
        <a:buChar char="–"/>
        <a:defRPr sz="1500">
          <a:solidFill>
            <a:schemeClr val="tx1"/>
          </a:solidFill>
          <a:latin typeface="+mn-lt"/>
          <a:ea typeface="+mn-ea"/>
        </a:defRPr>
      </a:lvl4pPr>
      <a:lvl5pPr marL="1543050" indent="-171450" algn="l" rtl="0" eaLnBrk="1" fontAlgn="base" hangingPunct="1">
        <a:spcBef>
          <a:spcPct val="20000"/>
        </a:spcBef>
        <a:spcAft>
          <a:spcPct val="0"/>
        </a:spcAft>
        <a:buChar char="»"/>
        <a:defRPr sz="15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2463929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21349668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png"/><Relationship Id="rId2" Type="http://schemas.openxmlformats.org/officeDocument/2006/relationships/slideLayout" Target="../slideLayouts/slideLayout19.xml"/><Relationship Id="rId1" Type="http://schemas.openxmlformats.org/officeDocument/2006/relationships/tags" Target="../tags/tag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1.xml"/><Relationship Id="rId7" Type="http://schemas.openxmlformats.org/officeDocument/2006/relationships/image" Target="../media/image4.png"/><Relationship Id="rId2" Type="http://schemas.openxmlformats.org/officeDocument/2006/relationships/slideLayout" Target="../slideLayouts/slideLayout19.xml"/><Relationship Id="rId1" Type="http://schemas.openxmlformats.org/officeDocument/2006/relationships/tags" Target="../tags/tag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13.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png"/><Relationship Id="rId2" Type="http://schemas.openxmlformats.org/officeDocument/2006/relationships/slideLayout" Target="../slideLayouts/slideLayout19.xml"/><Relationship Id="rId1" Type="http://schemas.openxmlformats.org/officeDocument/2006/relationships/tags" Target="../tags/tag15.xml"/><Relationship Id="rId6" Type="http://schemas.openxmlformats.org/officeDocument/2006/relationships/image" Target="../media/image29.png"/><Relationship Id="rId5" Type="http://schemas.openxmlformats.org/officeDocument/2006/relationships/image" Target="../media/image12.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9.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8.xml"/><Relationship Id="rId7" Type="http://schemas.openxmlformats.org/officeDocument/2006/relationships/image" Target="../media/image34.png"/><Relationship Id="rId2" Type="http://schemas.openxmlformats.org/officeDocument/2006/relationships/slideLayout" Target="../slideLayouts/slideLayout19.xml"/><Relationship Id="rId1" Type="http://schemas.openxmlformats.org/officeDocument/2006/relationships/tags" Target="../tags/tag17.xml"/><Relationship Id="rId6" Type="http://schemas.openxmlformats.org/officeDocument/2006/relationships/image" Target="../media/image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9.png"/><Relationship Id="rId2" Type="http://schemas.openxmlformats.org/officeDocument/2006/relationships/slideLayout" Target="../slideLayouts/slideLayout20.xml"/><Relationship Id="rId1" Type="http://schemas.openxmlformats.org/officeDocument/2006/relationships/tags" Target="../tags/tag18.xml"/><Relationship Id="rId6" Type="http://schemas.openxmlformats.org/officeDocument/2006/relationships/image" Target="../media/image38.png"/><Relationship Id="rId5" Type="http://schemas.openxmlformats.org/officeDocument/2006/relationships/image" Target="../media/image4.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19.xml"/><Relationship Id="rId6" Type="http://schemas.openxmlformats.org/officeDocument/2006/relationships/image" Target="../media/image4.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ags" Target="../tags/tag20.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21.xml"/><Relationship Id="rId6" Type="http://schemas.openxmlformats.org/officeDocument/2006/relationships/image" Target="../media/image43.png"/><Relationship Id="rId5" Type="http://schemas.openxmlformats.org/officeDocument/2006/relationships/image" Target="../media/image4.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0.xml"/><Relationship Id="rId1" Type="http://schemas.openxmlformats.org/officeDocument/2006/relationships/tags" Target="../tags/tag22.xml"/><Relationship Id="rId6" Type="http://schemas.openxmlformats.org/officeDocument/2006/relationships/image" Target="../media/image43.png"/><Relationship Id="rId5" Type="http://schemas.openxmlformats.org/officeDocument/2006/relationships/image" Target="../media/image44.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5.xml"/><Relationship Id="rId1" Type="http://schemas.openxmlformats.org/officeDocument/2006/relationships/tags" Target="../tags/tag23.xml"/><Relationship Id="rId5" Type="http://schemas.openxmlformats.org/officeDocument/2006/relationships/image" Target="../media/image4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24.xml"/><Relationship Id="rId5" Type="http://schemas.openxmlformats.org/officeDocument/2006/relationships/image" Target="../media/image4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25.xml"/><Relationship Id="rId5" Type="http://schemas.openxmlformats.org/officeDocument/2006/relationships/image" Target="../media/image4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26.xml"/><Relationship Id="rId5" Type="http://schemas.openxmlformats.org/officeDocument/2006/relationships/image" Target="../media/image4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27.xml"/><Relationship Id="rId5" Type="http://schemas.openxmlformats.org/officeDocument/2006/relationships/image" Target="../media/image4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20.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19.xml"/><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9.xml"/><Relationship Id="rId7" Type="http://schemas.openxmlformats.org/officeDocument/2006/relationships/image" Target="../media/image18.png"/><Relationship Id="rId2" Type="http://schemas.openxmlformats.org/officeDocument/2006/relationships/slideLayout" Target="../slideLayouts/slideLayout19.xml"/><Relationship Id="rId1" Type="http://schemas.openxmlformats.org/officeDocument/2006/relationships/tags" Target="../tags/tag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Shape 54">
            <a:extLst>
              <a:ext uri="{FF2B5EF4-FFF2-40B4-BE49-F238E27FC236}">
                <a16:creationId xmlns:a16="http://schemas.microsoft.com/office/drawing/2014/main" id="{D583E488-531D-4BDA-B158-E23CA1259E44}"/>
              </a:ext>
            </a:extLst>
          </p:cNvPr>
          <p:cNvPicPr preferRelativeResize="0"/>
          <p:nvPr/>
        </p:nvPicPr>
        <p:blipFill>
          <a:blip r:embed="rId4">
            <a:alphaModFix/>
          </a:blip>
          <a:stretch>
            <a:fillRect/>
          </a:stretch>
        </p:blipFill>
        <p:spPr>
          <a:xfrm>
            <a:off x="0" y="0"/>
            <a:ext cx="9144000" cy="6858000"/>
          </a:xfrm>
          <a:prstGeom prst="rect">
            <a:avLst/>
          </a:prstGeom>
          <a:noFill/>
          <a:ln>
            <a:noFill/>
          </a:ln>
        </p:spPr>
      </p:pic>
      <p:sp>
        <p:nvSpPr>
          <p:cNvPr id="2" name="Title 1">
            <a:extLst>
              <a:ext uri="{FF2B5EF4-FFF2-40B4-BE49-F238E27FC236}">
                <a16:creationId xmlns:a16="http://schemas.microsoft.com/office/drawing/2014/main" id="{740E8E33-9D71-4007-8C90-F7AE909382E3}"/>
              </a:ext>
            </a:extLst>
          </p:cNvPr>
          <p:cNvSpPr>
            <a:spLocks noGrp="1"/>
          </p:cNvSpPr>
          <p:nvPr>
            <p:ph type="ctrTitle"/>
          </p:nvPr>
        </p:nvSpPr>
        <p:spPr>
          <a:xfrm>
            <a:off x="0" y="1347312"/>
            <a:ext cx="5481566" cy="4163375"/>
          </a:xfrm>
        </p:spPr>
        <p:txBody>
          <a:bodyPr>
            <a:noAutofit/>
          </a:bodyPr>
          <a:lstStyle/>
          <a:p>
            <a:r>
              <a:rPr lang="en-CA" sz="4800" dirty="0">
                <a:latin typeface="Myriad Pro Light" panose="020B0403030403020204" pitchFamily="34" charset="0"/>
                <a:ea typeface="Roboto" panose="02000000000000000000" pitchFamily="2" charset="0"/>
                <a:cs typeface="Malayalam MN" pitchFamily="2" charset="0"/>
              </a:rPr>
              <a:t>Development of Power</a:t>
            </a:r>
          </a:p>
        </p:txBody>
      </p:sp>
      <p:sp>
        <p:nvSpPr>
          <p:cNvPr id="4" name="TextBox 3">
            <a:extLst>
              <a:ext uri="{FF2B5EF4-FFF2-40B4-BE49-F238E27FC236}">
                <a16:creationId xmlns:a16="http://schemas.microsoft.com/office/drawing/2014/main" id="{7ACAD711-E8C2-E746-7B39-42ACC146D9EB}"/>
              </a:ext>
            </a:extLst>
          </p:cNvPr>
          <p:cNvSpPr txBox="1"/>
          <p:nvPr/>
        </p:nvSpPr>
        <p:spPr>
          <a:xfrm>
            <a:off x="1862497" y="3498249"/>
            <a:ext cx="1756571" cy="400110"/>
          </a:xfrm>
          <a:prstGeom prst="rect">
            <a:avLst/>
          </a:prstGeom>
          <a:noFill/>
        </p:spPr>
        <p:txBody>
          <a:bodyPr wrap="none" rtlCol="0">
            <a:spAutoFit/>
          </a:bodyPr>
          <a:lstStyle/>
          <a:p>
            <a:r>
              <a:rPr lang="en-CA" sz="2000" b="1" dirty="0">
                <a:solidFill>
                  <a:srgbClr val="D62E46"/>
                </a:solidFill>
                <a:latin typeface="Myriad Pro Light" panose="020B0403030403020204"/>
              </a:rPr>
              <a:t>LESSON TWO:</a:t>
            </a:r>
          </a:p>
        </p:txBody>
      </p:sp>
      <p:sp>
        <p:nvSpPr>
          <p:cNvPr id="3" name="TextBox 2">
            <a:extLst>
              <a:ext uri="{FF2B5EF4-FFF2-40B4-BE49-F238E27FC236}">
                <a16:creationId xmlns:a16="http://schemas.microsoft.com/office/drawing/2014/main" id="{B90E4FAE-15BA-9789-196C-BBD5B95924FB}"/>
              </a:ext>
            </a:extLst>
          </p:cNvPr>
          <p:cNvSpPr txBox="1"/>
          <p:nvPr/>
        </p:nvSpPr>
        <p:spPr>
          <a:xfrm>
            <a:off x="130629" y="808703"/>
            <a:ext cx="4170181" cy="1077218"/>
          </a:xfrm>
          <a:prstGeom prst="rect">
            <a:avLst/>
          </a:prstGeom>
          <a:noFill/>
        </p:spPr>
        <p:txBody>
          <a:bodyPr wrap="none" rtlCol="0">
            <a:spAutoFit/>
          </a:bodyPr>
          <a:lstStyle/>
          <a:p>
            <a:r>
              <a:rPr lang="en-CA" sz="2200" i="1" dirty="0">
                <a:latin typeface="Myriad Pro Light" panose="020B0403030403020204" pitchFamily="34" charset="0"/>
                <a:ea typeface="Roboto" panose="02000000000000000000" pitchFamily="2" charset="0"/>
                <a:cs typeface="Malayalam MN" pitchFamily="2" charset="0"/>
              </a:rPr>
              <a:t>Teaching and Learning Resources </a:t>
            </a:r>
          </a:p>
          <a:p>
            <a:r>
              <a:rPr lang="en-CA" sz="2200" i="1" dirty="0">
                <a:latin typeface="Myriad Pro Light" panose="020B0403030403020204" pitchFamily="34" charset="0"/>
                <a:ea typeface="Roboto" panose="02000000000000000000" pitchFamily="2" charset="0"/>
                <a:cs typeface="Malayalam MN" pitchFamily="2" charset="0"/>
              </a:rPr>
              <a:t>to Prevent Identity-based Bullying</a:t>
            </a:r>
          </a:p>
          <a:p>
            <a:endParaRPr lang="en-CA" sz="2000" i="1" dirty="0"/>
          </a:p>
        </p:txBody>
      </p:sp>
    </p:spTree>
    <p:custDataLst>
      <p:tags r:id="rId1"/>
    </p:custDataLst>
    <p:extLst>
      <p:ext uri="{BB962C8B-B14F-4D97-AF65-F5344CB8AC3E}">
        <p14:creationId xmlns:p14="http://schemas.microsoft.com/office/powerpoint/2010/main" val="2228949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EB11-CA8E-F6B0-BBAA-0E0273E5CF39}"/>
              </a:ext>
            </a:extLst>
          </p:cNvPr>
          <p:cNvSpPr>
            <a:spLocks noGrp="1"/>
          </p:cNvSpPr>
          <p:nvPr>
            <p:ph type="title"/>
          </p:nvPr>
        </p:nvSpPr>
        <p:spPr/>
        <p:txBody>
          <a:bodyPr/>
          <a:lstStyle/>
          <a:p>
            <a:r>
              <a:rPr lang="en-US" dirty="0">
                <a:latin typeface="Myriad Pro Light" panose="020B0403030403020204" pitchFamily="34" charset="0"/>
              </a:rPr>
              <a:t>Learning About Power</a:t>
            </a:r>
          </a:p>
        </p:txBody>
      </p:sp>
      <p:pic>
        <p:nvPicPr>
          <p:cNvPr id="6" name="Picture 5">
            <a:extLst>
              <a:ext uri="{FF2B5EF4-FFF2-40B4-BE49-F238E27FC236}">
                <a16:creationId xmlns:a16="http://schemas.microsoft.com/office/drawing/2014/main" id="{FAD97ADF-293A-0573-9F1C-2633BB8CD762}"/>
              </a:ext>
            </a:extLst>
          </p:cNvPr>
          <p:cNvPicPr>
            <a:picLocks noChangeAspect="1"/>
          </p:cNvPicPr>
          <p:nvPr/>
        </p:nvPicPr>
        <p:blipFill>
          <a:blip r:embed="rId4"/>
          <a:stretch>
            <a:fillRect/>
          </a:stretch>
        </p:blipFill>
        <p:spPr>
          <a:xfrm>
            <a:off x="6749121" y="311337"/>
            <a:ext cx="2042131" cy="2042131"/>
          </a:xfrm>
          <a:prstGeom prst="rect">
            <a:avLst/>
          </a:prstGeom>
        </p:spPr>
      </p:pic>
      <p:pic>
        <p:nvPicPr>
          <p:cNvPr id="9" name="Picture 8">
            <a:extLst>
              <a:ext uri="{FF2B5EF4-FFF2-40B4-BE49-F238E27FC236}">
                <a16:creationId xmlns:a16="http://schemas.microsoft.com/office/drawing/2014/main" id="{E6EFAF2D-CC2A-B0B2-39D9-6841AD1C6C73}"/>
              </a:ext>
            </a:extLst>
          </p:cNvPr>
          <p:cNvPicPr>
            <a:picLocks noChangeAspect="1"/>
          </p:cNvPicPr>
          <p:nvPr/>
        </p:nvPicPr>
        <p:blipFill>
          <a:blip r:embed="rId5"/>
          <a:stretch>
            <a:fillRect/>
          </a:stretch>
        </p:blipFill>
        <p:spPr>
          <a:xfrm>
            <a:off x="1251512" y="2487167"/>
            <a:ext cx="3054095" cy="3054095"/>
          </a:xfrm>
          <a:prstGeom prst="rect">
            <a:avLst/>
          </a:prstGeom>
        </p:spPr>
      </p:pic>
      <p:pic>
        <p:nvPicPr>
          <p:cNvPr id="10" name="Picture 9">
            <a:extLst>
              <a:ext uri="{FF2B5EF4-FFF2-40B4-BE49-F238E27FC236}">
                <a16:creationId xmlns:a16="http://schemas.microsoft.com/office/drawing/2014/main" id="{D14854E2-4AAF-820A-BB6B-7B8919997D86}"/>
              </a:ext>
            </a:extLst>
          </p:cNvPr>
          <p:cNvPicPr>
            <a:picLocks noChangeAspect="1"/>
          </p:cNvPicPr>
          <p:nvPr/>
        </p:nvPicPr>
        <p:blipFill>
          <a:blip r:embed="rId6"/>
          <a:stretch>
            <a:fillRect/>
          </a:stretch>
        </p:blipFill>
        <p:spPr>
          <a:xfrm>
            <a:off x="4305607" y="1861854"/>
            <a:ext cx="4304722" cy="4304722"/>
          </a:xfrm>
          <a:prstGeom prst="rect">
            <a:avLst/>
          </a:prstGeom>
        </p:spPr>
      </p:pic>
      <p:pic>
        <p:nvPicPr>
          <p:cNvPr id="11" name="Picture 10" descr="Logo, company name&#10;&#10;Description automatically generated">
            <a:extLst>
              <a:ext uri="{FF2B5EF4-FFF2-40B4-BE49-F238E27FC236}">
                <a16:creationId xmlns:a16="http://schemas.microsoft.com/office/drawing/2014/main" id="{20621F03-DE4F-4EA9-C9F4-7331F137E10F}"/>
              </a:ext>
            </a:extLst>
          </p:cNvPr>
          <p:cNvPicPr>
            <a:picLocks noChangeAspect="1"/>
          </p:cNvPicPr>
          <p:nvPr/>
        </p:nvPicPr>
        <p:blipFill rotWithShape="1">
          <a:blip r:embed="rId7">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259335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EB11-CA8E-F6B0-BBAA-0E0273E5CF39}"/>
              </a:ext>
            </a:extLst>
          </p:cNvPr>
          <p:cNvSpPr>
            <a:spLocks noGrp="1"/>
          </p:cNvSpPr>
          <p:nvPr>
            <p:ph type="title"/>
          </p:nvPr>
        </p:nvSpPr>
        <p:spPr>
          <a:xfrm>
            <a:off x="395653" y="4841303"/>
            <a:ext cx="8354891" cy="930447"/>
          </a:xfrm>
        </p:spPr>
        <p:txBody>
          <a:bodyPr vert="horz" lIns="91440" tIns="45720" rIns="91440" bIns="45720" rtlCol="0" anchor="b">
            <a:normAutofit/>
          </a:bodyPr>
          <a:lstStyle/>
          <a:p>
            <a:pPr algn="ctr"/>
            <a:r>
              <a:rPr lang="en-US" sz="4700" dirty="0">
                <a:solidFill>
                  <a:srgbClr val="3280B6"/>
                </a:solidFill>
                <a:latin typeface="Myriad Pro Light" panose="020B0403030403020204" pitchFamily="34" charset="0"/>
              </a:rPr>
              <a:t>Learning About Power</a:t>
            </a:r>
          </a:p>
        </p:txBody>
      </p:sp>
      <p:pic>
        <p:nvPicPr>
          <p:cNvPr id="6" name="Picture 5">
            <a:extLst>
              <a:ext uri="{FF2B5EF4-FFF2-40B4-BE49-F238E27FC236}">
                <a16:creationId xmlns:a16="http://schemas.microsoft.com/office/drawing/2014/main" id="{834CC3EB-DA15-34C7-82DE-63F30848D418}"/>
              </a:ext>
            </a:extLst>
          </p:cNvPr>
          <p:cNvPicPr>
            <a:picLocks noChangeAspect="1"/>
          </p:cNvPicPr>
          <p:nvPr/>
        </p:nvPicPr>
        <p:blipFill>
          <a:blip r:embed="rId4"/>
          <a:stretch>
            <a:fillRect/>
          </a:stretch>
        </p:blipFill>
        <p:spPr>
          <a:xfrm>
            <a:off x="1805499" y="282250"/>
            <a:ext cx="2556241" cy="2556241"/>
          </a:xfrm>
          <a:prstGeom prst="rect">
            <a:avLst/>
          </a:prstGeom>
        </p:spPr>
      </p:pic>
      <p:pic>
        <p:nvPicPr>
          <p:cNvPr id="7" name="Picture 6">
            <a:extLst>
              <a:ext uri="{FF2B5EF4-FFF2-40B4-BE49-F238E27FC236}">
                <a16:creationId xmlns:a16="http://schemas.microsoft.com/office/drawing/2014/main" id="{F02C50B0-6469-22CA-909C-C857C1C8BAA9}"/>
              </a:ext>
            </a:extLst>
          </p:cNvPr>
          <p:cNvPicPr>
            <a:picLocks noChangeAspect="1"/>
          </p:cNvPicPr>
          <p:nvPr/>
        </p:nvPicPr>
        <p:blipFill>
          <a:blip r:embed="rId5"/>
          <a:stretch>
            <a:fillRect/>
          </a:stretch>
        </p:blipFill>
        <p:spPr>
          <a:xfrm>
            <a:off x="1956755" y="2783901"/>
            <a:ext cx="2253727" cy="2253727"/>
          </a:xfrm>
          <a:prstGeom prst="rect">
            <a:avLst/>
          </a:prstGeom>
        </p:spPr>
      </p:pic>
      <p:pic>
        <p:nvPicPr>
          <p:cNvPr id="8" name="Picture 7">
            <a:extLst>
              <a:ext uri="{FF2B5EF4-FFF2-40B4-BE49-F238E27FC236}">
                <a16:creationId xmlns:a16="http://schemas.microsoft.com/office/drawing/2014/main" id="{22AB0E3B-B7D8-5DE4-17E2-9BBCD8BC4AAA}"/>
              </a:ext>
            </a:extLst>
          </p:cNvPr>
          <p:cNvPicPr>
            <a:picLocks noChangeAspect="1"/>
          </p:cNvPicPr>
          <p:nvPr/>
        </p:nvPicPr>
        <p:blipFill>
          <a:blip r:embed="rId6"/>
          <a:stretch>
            <a:fillRect/>
          </a:stretch>
        </p:blipFill>
        <p:spPr>
          <a:xfrm>
            <a:off x="5040050" y="214517"/>
            <a:ext cx="2484718" cy="2484718"/>
          </a:xfrm>
          <a:prstGeom prst="rect">
            <a:avLst/>
          </a:prstGeom>
        </p:spPr>
      </p:pic>
      <p:pic>
        <p:nvPicPr>
          <p:cNvPr id="9" name="Picture 8" descr="Logo, company name&#10;&#10;Description automatically generated">
            <a:extLst>
              <a:ext uri="{FF2B5EF4-FFF2-40B4-BE49-F238E27FC236}">
                <a16:creationId xmlns:a16="http://schemas.microsoft.com/office/drawing/2014/main" id="{0353F428-1F56-6D49-C355-A04D913DE0B8}"/>
              </a:ext>
            </a:extLst>
          </p:cNvPr>
          <p:cNvPicPr>
            <a:picLocks noChangeAspect="1"/>
          </p:cNvPicPr>
          <p:nvPr/>
        </p:nvPicPr>
        <p:blipFill rotWithShape="1">
          <a:blip r:embed="rId7">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pic>
        <p:nvPicPr>
          <p:cNvPr id="3" name="Picture 2">
            <a:extLst>
              <a:ext uri="{FF2B5EF4-FFF2-40B4-BE49-F238E27FC236}">
                <a16:creationId xmlns:a16="http://schemas.microsoft.com/office/drawing/2014/main" id="{C9B98779-6CAA-D2CF-F6BF-D420E0D1EE82}"/>
              </a:ext>
            </a:extLst>
          </p:cNvPr>
          <p:cNvPicPr>
            <a:picLocks noChangeAspect="1"/>
          </p:cNvPicPr>
          <p:nvPr/>
        </p:nvPicPr>
        <p:blipFill>
          <a:blip r:embed="rId8"/>
          <a:stretch>
            <a:fillRect/>
          </a:stretch>
        </p:blipFill>
        <p:spPr>
          <a:xfrm>
            <a:off x="5155545" y="2587576"/>
            <a:ext cx="2253727" cy="2253727"/>
          </a:xfrm>
          <a:prstGeom prst="rect">
            <a:avLst/>
          </a:prstGeom>
        </p:spPr>
      </p:pic>
    </p:spTree>
    <p:custDataLst>
      <p:tags r:id="rId1"/>
    </p:custDataLst>
    <p:extLst>
      <p:ext uri="{BB962C8B-B14F-4D97-AF65-F5344CB8AC3E}">
        <p14:creationId xmlns:p14="http://schemas.microsoft.com/office/powerpoint/2010/main" val="247732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own Arrow 8">
            <a:extLst>
              <a:ext uri="{FF2B5EF4-FFF2-40B4-BE49-F238E27FC236}">
                <a16:creationId xmlns:a16="http://schemas.microsoft.com/office/drawing/2014/main" id="{BF3E794C-F898-416C-E48B-B3F193025B07}"/>
              </a:ext>
            </a:extLst>
          </p:cNvPr>
          <p:cNvSpPr/>
          <p:nvPr/>
        </p:nvSpPr>
        <p:spPr>
          <a:xfrm>
            <a:off x="6028316" y="3271381"/>
            <a:ext cx="704537" cy="833511"/>
          </a:xfrm>
          <a:prstGeom prst="downArrow">
            <a:avLst/>
          </a:prstGeom>
          <a:solidFill>
            <a:srgbClr val="D62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9FD6705-73A9-D500-9A94-53CE4D83913A}"/>
              </a:ext>
            </a:extLst>
          </p:cNvPr>
          <p:cNvPicPr>
            <a:picLocks noChangeAspect="1"/>
          </p:cNvPicPr>
          <p:nvPr/>
        </p:nvPicPr>
        <p:blipFill>
          <a:blip r:embed="rId4"/>
          <a:stretch>
            <a:fillRect/>
          </a:stretch>
        </p:blipFill>
        <p:spPr>
          <a:xfrm>
            <a:off x="4981973" y="4123040"/>
            <a:ext cx="2551553" cy="2551553"/>
          </a:xfrm>
          <a:prstGeom prst="rect">
            <a:avLst/>
          </a:prstGeom>
        </p:spPr>
      </p:pic>
      <p:pic>
        <p:nvPicPr>
          <p:cNvPr id="4" name="Picture 3">
            <a:extLst>
              <a:ext uri="{FF2B5EF4-FFF2-40B4-BE49-F238E27FC236}">
                <a16:creationId xmlns:a16="http://schemas.microsoft.com/office/drawing/2014/main" id="{1CD5CB5A-9DF1-BA99-4D8E-050CBF2816B8}"/>
              </a:ext>
            </a:extLst>
          </p:cNvPr>
          <p:cNvPicPr>
            <a:picLocks noChangeAspect="1"/>
          </p:cNvPicPr>
          <p:nvPr/>
        </p:nvPicPr>
        <p:blipFill>
          <a:blip r:embed="rId5"/>
          <a:stretch>
            <a:fillRect/>
          </a:stretch>
        </p:blipFill>
        <p:spPr>
          <a:xfrm>
            <a:off x="4799568" y="163960"/>
            <a:ext cx="3265040" cy="3265040"/>
          </a:xfrm>
          <a:prstGeom prst="rect">
            <a:avLst/>
          </a:prstGeom>
        </p:spPr>
      </p:pic>
      <p:pic>
        <p:nvPicPr>
          <p:cNvPr id="5" name="Picture 4">
            <a:extLst>
              <a:ext uri="{FF2B5EF4-FFF2-40B4-BE49-F238E27FC236}">
                <a16:creationId xmlns:a16="http://schemas.microsoft.com/office/drawing/2014/main" id="{9F6266E8-F313-5E8C-FF56-47B1BAA0A9C9}"/>
              </a:ext>
            </a:extLst>
          </p:cNvPr>
          <p:cNvPicPr>
            <a:picLocks noChangeAspect="1"/>
          </p:cNvPicPr>
          <p:nvPr/>
        </p:nvPicPr>
        <p:blipFill>
          <a:blip r:embed="rId6"/>
          <a:stretch>
            <a:fillRect/>
          </a:stretch>
        </p:blipFill>
        <p:spPr>
          <a:xfrm>
            <a:off x="502984" y="1547769"/>
            <a:ext cx="3447224" cy="3447224"/>
          </a:xfrm>
          <a:prstGeom prst="rect">
            <a:avLst/>
          </a:prstGeom>
        </p:spPr>
      </p:pic>
      <p:pic>
        <p:nvPicPr>
          <p:cNvPr id="10" name="Picture 9" descr="Logo, company name&#10;&#10;Description automatically generated">
            <a:extLst>
              <a:ext uri="{FF2B5EF4-FFF2-40B4-BE49-F238E27FC236}">
                <a16:creationId xmlns:a16="http://schemas.microsoft.com/office/drawing/2014/main" id="{14645E72-B497-CDED-4E78-46C9C9224FF0}"/>
              </a:ext>
            </a:extLst>
          </p:cNvPr>
          <p:cNvPicPr>
            <a:picLocks noChangeAspect="1"/>
          </p:cNvPicPr>
          <p:nvPr/>
        </p:nvPicPr>
        <p:blipFill rotWithShape="1">
          <a:blip r:embed="rId7">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45015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0FC612-EDAB-7B0A-EC78-3A079BCC679D}"/>
              </a:ext>
            </a:extLst>
          </p:cNvPr>
          <p:cNvPicPr>
            <a:picLocks noChangeAspect="1"/>
          </p:cNvPicPr>
          <p:nvPr/>
        </p:nvPicPr>
        <p:blipFill>
          <a:blip r:embed="rId3"/>
          <a:stretch>
            <a:fillRect/>
          </a:stretch>
        </p:blipFill>
        <p:spPr>
          <a:xfrm>
            <a:off x="409511" y="1198244"/>
            <a:ext cx="3873627" cy="3873627"/>
          </a:xfrm>
          <a:prstGeom prst="rect">
            <a:avLst/>
          </a:prstGeom>
        </p:spPr>
      </p:pic>
      <p:pic>
        <p:nvPicPr>
          <p:cNvPr id="7" name="Picture 6">
            <a:extLst>
              <a:ext uri="{FF2B5EF4-FFF2-40B4-BE49-F238E27FC236}">
                <a16:creationId xmlns:a16="http://schemas.microsoft.com/office/drawing/2014/main" id="{CF8D44E6-9BDE-4ABD-2FB3-D442AF68A161}"/>
              </a:ext>
            </a:extLst>
          </p:cNvPr>
          <p:cNvPicPr>
            <a:picLocks noChangeAspect="1"/>
          </p:cNvPicPr>
          <p:nvPr/>
        </p:nvPicPr>
        <p:blipFill>
          <a:blip r:embed="rId4"/>
          <a:stretch>
            <a:fillRect/>
          </a:stretch>
        </p:blipFill>
        <p:spPr>
          <a:xfrm>
            <a:off x="5010276" y="1890837"/>
            <a:ext cx="3475356" cy="3475356"/>
          </a:xfrm>
          <a:prstGeom prst="rect">
            <a:avLst/>
          </a:prstGeom>
        </p:spPr>
      </p:pic>
      <p:pic>
        <p:nvPicPr>
          <p:cNvPr id="8" name="Picture 7" descr="Logo, company name&#10;&#10;Description automatically generated">
            <a:extLst>
              <a:ext uri="{FF2B5EF4-FFF2-40B4-BE49-F238E27FC236}">
                <a16:creationId xmlns:a16="http://schemas.microsoft.com/office/drawing/2014/main" id="{124774C2-DE86-2EC1-890B-BA682B827A5A}"/>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extLst>
      <p:ext uri="{BB962C8B-B14F-4D97-AF65-F5344CB8AC3E}">
        <p14:creationId xmlns:p14="http://schemas.microsoft.com/office/powerpoint/2010/main" val="22212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F2663D-A456-76BB-317C-BBE85F1A4F6F}"/>
              </a:ext>
            </a:extLst>
          </p:cNvPr>
          <p:cNvPicPr>
            <a:picLocks noChangeAspect="1"/>
          </p:cNvPicPr>
          <p:nvPr/>
        </p:nvPicPr>
        <p:blipFill>
          <a:blip r:embed="rId3"/>
          <a:stretch>
            <a:fillRect/>
          </a:stretch>
        </p:blipFill>
        <p:spPr>
          <a:xfrm>
            <a:off x="1143000" y="0"/>
            <a:ext cx="6858000" cy="6858000"/>
          </a:xfrm>
          <a:prstGeom prst="rect">
            <a:avLst/>
          </a:prstGeom>
        </p:spPr>
      </p:pic>
      <p:pic>
        <p:nvPicPr>
          <p:cNvPr id="6" name="Picture 5" descr="Logo, company name&#10;&#10;Description automatically generated">
            <a:extLst>
              <a:ext uri="{FF2B5EF4-FFF2-40B4-BE49-F238E27FC236}">
                <a16:creationId xmlns:a16="http://schemas.microsoft.com/office/drawing/2014/main" id="{C75FEB35-09BB-626C-C200-3D3A27037950}"/>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extLst>
      <p:ext uri="{BB962C8B-B14F-4D97-AF65-F5344CB8AC3E}">
        <p14:creationId xmlns:p14="http://schemas.microsoft.com/office/powerpoint/2010/main" val="4007266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D4F5FC-4ACA-F071-3591-E226856679FE}"/>
              </a:ext>
            </a:extLst>
          </p:cNvPr>
          <p:cNvSpPr txBox="1"/>
          <p:nvPr/>
        </p:nvSpPr>
        <p:spPr>
          <a:xfrm>
            <a:off x="5116328" y="5515310"/>
            <a:ext cx="2009777" cy="830997"/>
          </a:xfrm>
          <a:prstGeom prst="rect">
            <a:avLst/>
          </a:prstGeom>
          <a:noFill/>
        </p:spPr>
        <p:txBody>
          <a:bodyPr wrap="square" rtlCol="0">
            <a:spAutoFit/>
          </a:bodyPr>
          <a:lstStyle/>
          <a:p>
            <a:pPr algn="ctr"/>
            <a:r>
              <a:rPr lang="en-US" sz="2400" dirty="0">
                <a:solidFill>
                  <a:srgbClr val="3280B6"/>
                </a:solidFill>
                <a:latin typeface="Myriad Pro Light" panose="020B0403030403020204"/>
              </a:rPr>
              <a:t>Dating violence</a:t>
            </a:r>
            <a:endParaRPr lang="en-US" sz="2800" dirty="0">
              <a:solidFill>
                <a:srgbClr val="3280B6"/>
              </a:solidFill>
              <a:latin typeface="Myriad Pro Light" panose="020B0403030403020204"/>
            </a:endParaRPr>
          </a:p>
        </p:txBody>
      </p:sp>
      <p:sp>
        <p:nvSpPr>
          <p:cNvPr id="5" name="TextBox 4">
            <a:extLst>
              <a:ext uri="{FF2B5EF4-FFF2-40B4-BE49-F238E27FC236}">
                <a16:creationId xmlns:a16="http://schemas.microsoft.com/office/drawing/2014/main" id="{9A292DEA-778C-D766-8A83-B4214EA8CBB8}"/>
              </a:ext>
            </a:extLst>
          </p:cNvPr>
          <p:cNvSpPr txBox="1"/>
          <p:nvPr/>
        </p:nvSpPr>
        <p:spPr>
          <a:xfrm>
            <a:off x="2017896" y="5515309"/>
            <a:ext cx="2009777" cy="830997"/>
          </a:xfrm>
          <a:prstGeom prst="rect">
            <a:avLst/>
          </a:prstGeom>
          <a:noFill/>
        </p:spPr>
        <p:txBody>
          <a:bodyPr wrap="square" rtlCol="0">
            <a:spAutoFit/>
          </a:bodyPr>
          <a:lstStyle/>
          <a:p>
            <a:pPr algn="ctr"/>
            <a:r>
              <a:rPr lang="en-US" sz="2400" dirty="0">
                <a:solidFill>
                  <a:srgbClr val="3280B6"/>
                </a:solidFill>
                <a:latin typeface="Myriad Pro Light" panose="020B0403030403020204"/>
              </a:rPr>
              <a:t>Sexual harassment</a:t>
            </a:r>
            <a:endParaRPr lang="en-US" sz="2800" dirty="0">
              <a:solidFill>
                <a:srgbClr val="3280B6"/>
              </a:solidFill>
              <a:latin typeface="Myriad Pro Light" panose="020B0403030403020204"/>
            </a:endParaRPr>
          </a:p>
        </p:txBody>
      </p:sp>
      <p:pic>
        <p:nvPicPr>
          <p:cNvPr id="8" name="Picture 7">
            <a:extLst>
              <a:ext uri="{FF2B5EF4-FFF2-40B4-BE49-F238E27FC236}">
                <a16:creationId xmlns:a16="http://schemas.microsoft.com/office/drawing/2014/main" id="{CF931102-22DC-0C93-F6F0-404F4A6D97A5}"/>
              </a:ext>
            </a:extLst>
          </p:cNvPr>
          <p:cNvPicPr>
            <a:picLocks noChangeAspect="1"/>
          </p:cNvPicPr>
          <p:nvPr/>
        </p:nvPicPr>
        <p:blipFill>
          <a:blip r:embed="rId4"/>
          <a:stretch>
            <a:fillRect/>
          </a:stretch>
        </p:blipFill>
        <p:spPr>
          <a:xfrm>
            <a:off x="2114108" y="3209586"/>
            <a:ext cx="2124837" cy="2124837"/>
          </a:xfrm>
          <a:prstGeom prst="rect">
            <a:avLst/>
          </a:prstGeom>
        </p:spPr>
      </p:pic>
      <p:pic>
        <p:nvPicPr>
          <p:cNvPr id="9" name="Picture 8">
            <a:extLst>
              <a:ext uri="{FF2B5EF4-FFF2-40B4-BE49-F238E27FC236}">
                <a16:creationId xmlns:a16="http://schemas.microsoft.com/office/drawing/2014/main" id="{97A1B583-4262-64B9-CE9F-3E9AE1DDBCCB}"/>
              </a:ext>
            </a:extLst>
          </p:cNvPr>
          <p:cNvPicPr>
            <a:picLocks noChangeAspect="1"/>
          </p:cNvPicPr>
          <p:nvPr/>
        </p:nvPicPr>
        <p:blipFill>
          <a:blip r:embed="rId5"/>
          <a:stretch>
            <a:fillRect/>
          </a:stretch>
        </p:blipFill>
        <p:spPr>
          <a:xfrm>
            <a:off x="3509581" y="490436"/>
            <a:ext cx="2124838" cy="2124838"/>
          </a:xfrm>
          <a:prstGeom prst="rect">
            <a:avLst/>
          </a:prstGeom>
        </p:spPr>
      </p:pic>
      <p:pic>
        <p:nvPicPr>
          <p:cNvPr id="10" name="Picture 9">
            <a:extLst>
              <a:ext uri="{FF2B5EF4-FFF2-40B4-BE49-F238E27FC236}">
                <a16:creationId xmlns:a16="http://schemas.microsoft.com/office/drawing/2014/main" id="{66911456-5722-0C56-D8A0-1D75D681F95C}"/>
              </a:ext>
            </a:extLst>
          </p:cNvPr>
          <p:cNvPicPr>
            <a:picLocks noChangeAspect="1"/>
          </p:cNvPicPr>
          <p:nvPr/>
        </p:nvPicPr>
        <p:blipFill>
          <a:blip r:embed="rId6"/>
          <a:stretch>
            <a:fillRect/>
          </a:stretch>
        </p:blipFill>
        <p:spPr>
          <a:xfrm>
            <a:off x="5116328" y="3180308"/>
            <a:ext cx="2124838" cy="2124838"/>
          </a:xfrm>
          <a:prstGeom prst="rect">
            <a:avLst/>
          </a:prstGeom>
        </p:spPr>
      </p:pic>
      <p:pic>
        <p:nvPicPr>
          <p:cNvPr id="11" name="Picture 10" descr="Logo, company name&#10;&#10;Description automatically generated">
            <a:extLst>
              <a:ext uri="{FF2B5EF4-FFF2-40B4-BE49-F238E27FC236}">
                <a16:creationId xmlns:a16="http://schemas.microsoft.com/office/drawing/2014/main" id="{1BA922BA-0E1D-4749-E1B3-50A6D9C8AD81}"/>
              </a:ext>
            </a:extLst>
          </p:cNvPr>
          <p:cNvPicPr>
            <a:picLocks noChangeAspect="1"/>
          </p:cNvPicPr>
          <p:nvPr/>
        </p:nvPicPr>
        <p:blipFill rotWithShape="1">
          <a:blip r:embed="rId7">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86467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4FCC7-7B52-1691-3E14-FDA55B5E967E}"/>
              </a:ext>
            </a:extLst>
          </p:cNvPr>
          <p:cNvSpPr>
            <a:spLocks noGrp="1"/>
          </p:cNvSpPr>
          <p:nvPr>
            <p:ph type="title"/>
          </p:nvPr>
        </p:nvSpPr>
        <p:spPr/>
        <p:txBody>
          <a:bodyPr/>
          <a:lstStyle/>
          <a:p>
            <a:r>
              <a:rPr lang="en-US" dirty="0">
                <a:latin typeface="Myriad Pro Light" panose="020B0403030403020204" pitchFamily="34" charset="0"/>
              </a:rPr>
              <a:t>Using Power Across Relationships</a:t>
            </a:r>
          </a:p>
        </p:txBody>
      </p:sp>
      <p:sp>
        <p:nvSpPr>
          <p:cNvPr id="14" name="Down Arrow 13">
            <a:extLst>
              <a:ext uri="{FF2B5EF4-FFF2-40B4-BE49-F238E27FC236}">
                <a16:creationId xmlns:a16="http://schemas.microsoft.com/office/drawing/2014/main" id="{8FE27B30-B19B-E5CE-8248-21B797DEE51A}"/>
              </a:ext>
            </a:extLst>
          </p:cNvPr>
          <p:cNvSpPr/>
          <p:nvPr/>
        </p:nvSpPr>
        <p:spPr>
          <a:xfrm rot="16200000">
            <a:off x="2486715" y="3239853"/>
            <a:ext cx="704537" cy="833511"/>
          </a:xfrm>
          <a:prstGeom prst="downArrow">
            <a:avLst/>
          </a:prstGeom>
          <a:solidFill>
            <a:srgbClr val="328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708AFFF7-9A9D-90C1-8231-A01618361CA6}"/>
              </a:ext>
            </a:extLst>
          </p:cNvPr>
          <p:cNvSpPr/>
          <p:nvPr/>
        </p:nvSpPr>
        <p:spPr>
          <a:xfrm rot="16200000">
            <a:off x="5986903" y="3239145"/>
            <a:ext cx="704537" cy="833511"/>
          </a:xfrm>
          <a:prstGeom prst="downArrow">
            <a:avLst/>
          </a:prstGeom>
          <a:solidFill>
            <a:srgbClr val="328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91B974F-C621-78A1-D63F-6DE3684AB6A4}"/>
              </a:ext>
            </a:extLst>
          </p:cNvPr>
          <p:cNvPicPr>
            <a:picLocks noChangeAspect="1"/>
          </p:cNvPicPr>
          <p:nvPr/>
        </p:nvPicPr>
        <p:blipFill>
          <a:blip r:embed="rId4"/>
          <a:stretch>
            <a:fillRect/>
          </a:stretch>
        </p:blipFill>
        <p:spPr>
          <a:xfrm>
            <a:off x="3521640" y="2496039"/>
            <a:ext cx="1931403" cy="1931403"/>
          </a:xfrm>
          <a:prstGeom prst="rect">
            <a:avLst/>
          </a:prstGeom>
        </p:spPr>
      </p:pic>
      <p:pic>
        <p:nvPicPr>
          <p:cNvPr id="6" name="Picture 5">
            <a:extLst>
              <a:ext uri="{FF2B5EF4-FFF2-40B4-BE49-F238E27FC236}">
                <a16:creationId xmlns:a16="http://schemas.microsoft.com/office/drawing/2014/main" id="{23B7F356-DB85-92D9-A7FE-93036D203DF3}"/>
              </a:ext>
            </a:extLst>
          </p:cNvPr>
          <p:cNvPicPr>
            <a:picLocks noChangeAspect="1"/>
          </p:cNvPicPr>
          <p:nvPr/>
        </p:nvPicPr>
        <p:blipFill>
          <a:blip r:embed="rId5"/>
          <a:stretch>
            <a:fillRect/>
          </a:stretch>
        </p:blipFill>
        <p:spPr>
          <a:xfrm>
            <a:off x="223757" y="2440674"/>
            <a:ext cx="2042131" cy="2042131"/>
          </a:xfrm>
          <a:prstGeom prst="rect">
            <a:avLst/>
          </a:prstGeom>
        </p:spPr>
      </p:pic>
      <p:pic>
        <p:nvPicPr>
          <p:cNvPr id="7" name="Picture 6">
            <a:extLst>
              <a:ext uri="{FF2B5EF4-FFF2-40B4-BE49-F238E27FC236}">
                <a16:creationId xmlns:a16="http://schemas.microsoft.com/office/drawing/2014/main" id="{0FA42D01-0774-5C08-7EDA-6EE080C803ED}"/>
              </a:ext>
            </a:extLst>
          </p:cNvPr>
          <p:cNvPicPr>
            <a:picLocks noChangeAspect="1"/>
          </p:cNvPicPr>
          <p:nvPr/>
        </p:nvPicPr>
        <p:blipFill>
          <a:blip r:embed="rId6"/>
          <a:stretch>
            <a:fillRect/>
          </a:stretch>
        </p:blipFill>
        <p:spPr>
          <a:xfrm>
            <a:off x="7019162" y="2357967"/>
            <a:ext cx="2124838" cy="2124838"/>
          </a:xfrm>
          <a:prstGeom prst="rect">
            <a:avLst/>
          </a:prstGeom>
        </p:spPr>
      </p:pic>
      <p:pic>
        <p:nvPicPr>
          <p:cNvPr id="9" name="Picture 8" descr="Logo, company name&#10;&#10;Description automatically generated">
            <a:extLst>
              <a:ext uri="{FF2B5EF4-FFF2-40B4-BE49-F238E27FC236}">
                <a16:creationId xmlns:a16="http://schemas.microsoft.com/office/drawing/2014/main" id="{8148F5E4-1C3B-93EC-BEF5-DC8686C6BFD1}"/>
              </a:ext>
            </a:extLst>
          </p:cNvPr>
          <p:cNvPicPr>
            <a:picLocks noChangeAspect="1"/>
          </p:cNvPicPr>
          <p:nvPr/>
        </p:nvPicPr>
        <p:blipFill rotWithShape="1">
          <a:blip r:embed="rId7">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325279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73911-9660-06AB-ECD1-3B9F64014605}"/>
              </a:ext>
            </a:extLst>
          </p:cNvPr>
          <p:cNvSpPr>
            <a:spLocks noGrp="1"/>
          </p:cNvSpPr>
          <p:nvPr>
            <p:ph type="title"/>
          </p:nvPr>
        </p:nvSpPr>
        <p:spPr>
          <a:xfrm>
            <a:off x="479160" y="390525"/>
            <a:ext cx="8182230" cy="1510301"/>
          </a:xfrm>
        </p:spPr>
        <p:txBody>
          <a:bodyPr vert="horz" lIns="91440" tIns="45720" rIns="91440" bIns="45720" rtlCol="0" anchor="ctr">
            <a:normAutofit/>
          </a:bodyPr>
          <a:lstStyle/>
          <a:p>
            <a:pPr algn="ctr"/>
            <a:r>
              <a:rPr lang="en-US" sz="5700" kern="1200" dirty="0">
                <a:latin typeface="Myriad Pro Light" panose="020B0403030403020204" pitchFamily="34" charset="0"/>
              </a:rPr>
              <a:t>Identity-based Bullying</a:t>
            </a:r>
          </a:p>
        </p:txBody>
      </p:sp>
      <p:pic>
        <p:nvPicPr>
          <p:cNvPr id="3" name="Picture 2" descr="The diverse group of people, entrepreneurs, or office workers isolated on  white background. Multinational company. Old and young men and women  standing together. Flat cartoon vector illustration. 2743361 Vector Art at  Vecteezy">
            <a:extLst>
              <a:ext uri="{FF2B5EF4-FFF2-40B4-BE49-F238E27FC236}">
                <a16:creationId xmlns:a16="http://schemas.microsoft.com/office/drawing/2014/main" id="{C8DC1009-C878-BB0E-6C64-0FD33716758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2267" y="2587036"/>
            <a:ext cx="8259465" cy="27049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5DC7AB70-4712-81D5-F19B-D5D5458A1872}"/>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277125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C0A69-0659-89EA-B4D0-61FC630D3A36}"/>
              </a:ext>
            </a:extLst>
          </p:cNvPr>
          <p:cNvSpPr>
            <a:spLocks noGrp="1"/>
          </p:cNvSpPr>
          <p:nvPr>
            <p:ph type="title"/>
          </p:nvPr>
        </p:nvSpPr>
        <p:spPr>
          <a:xfrm>
            <a:off x="384119" y="648256"/>
            <a:ext cx="7709978" cy="1027249"/>
          </a:xfrm>
        </p:spPr>
        <p:txBody>
          <a:bodyPr vert="horz" lIns="91440" tIns="45720" rIns="91440" bIns="45720" rtlCol="0" anchor="b">
            <a:normAutofit/>
          </a:bodyPr>
          <a:lstStyle/>
          <a:p>
            <a:r>
              <a:rPr lang="en-US" sz="4200" kern="1200" dirty="0">
                <a:latin typeface="Myriad Pro Light" panose="020B0403030403020204" pitchFamily="34" charset="0"/>
              </a:rPr>
              <a:t>Identity Formation</a:t>
            </a:r>
          </a:p>
        </p:txBody>
      </p:sp>
      <p:pic>
        <p:nvPicPr>
          <p:cNvPr id="4" name="Picture 3">
            <a:extLst>
              <a:ext uri="{FF2B5EF4-FFF2-40B4-BE49-F238E27FC236}">
                <a16:creationId xmlns:a16="http://schemas.microsoft.com/office/drawing/2014/main" id="{819BD22A-35DC-DF19-3E93-769C785B958F}"/>
              </a:ext>
            </a:extLst>
          </p:cNvPr>
          <p:cNvPicPr>
            <a:picLocks noChangeAspect="1"/>
          </p:cNvPicPr>
          <p:nvPr/>
        </p:nvPicPr>
        <p:blipFill>
          <a:blip r:embed="rId4"/>
          <a:stretch>
            <a:fillRect/>
          </a:stretch>
        </p:blipFill>
        <p:spPr>
          <a:xfrm>
            <a:off x="5313478" y="480461"/>
            <a:ext cx="1663019" cy="1663019"/>
          </a:xfrm>
          <a:prstGeom prst="rect">
            <a:avLst/>
          </a:prstGeom>
        </p:spPr>
      </p:pic>
      <p:pic>
        <p:nvPicPr>
          <p:cNvPr id="7" name="Picture 6">
            <a:extLst>
              <a:ext uri="{FF2B5EF4-FFF2-40B4-BE49-F238E27FC236}">
                <a16:creationId xmlns:a16="http://schemas.microsoft.com/office/drawing/2014/main" id="{49C6382C-B5D1-78C9-7B46-5238A5B40433}"/>
              </a:ext>
            </a:extLst>
          </p:cNvPr>
          <p:cNvPicPr>
            <a:picLocks noChangeAspect="1"/>
          </p:cNvPicPr>
          <p:nvPr/>
        </p:nvPicPr>
        <p:blipFill>
          <a:blip r:embed="rId5"/>
          <a:stretch>
            <a:fillRect/>
          </a:stretch>
        </p:blipFill>
        <p:spPr>
          <a:xfrm>
            <a:off x="1214102" y="2081239"/>
            <a:ext cx="3264677" cy="3264677"/>
          </a:xfrm>
          <a:prstGeom prst="rect">
            <a:avLst/>
          </a:prstGeom>
        </p:spPr>
      </p:pic>
      <p:pic>
        <p:nvPicPr>
          <p:cNvPr id="8" name="Picture 7" descr="Logo, company name&#10;&#10;Description automatically generated">
            <a:extLst>
              <a:ext uri="{FF2B5EF4-FFF2-40B4-BE49-F238E27FC236}">
                <a16:creationId xmlns:a16="http://schemas.microsoft.com/office/drawing/2014/main" id="{3C006A39-4F73-C0B8-C732-12094A44435D}"/>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pic>
        <p:nvPicPr>
          <p:cNvPr id="12" name="Picture 11" descr="Icon&#10;&#10;Description automatically generated">
            <a:extLst>
              <a:ext uri="{FF2B5EF4-FFF2-40B4-BE49-F238E27FC236}">
                <a16:creationId xmlns:a16="http://schemas.microsoft.com/office/drawing/2014/main" id="{6E3DF5C4-9520-A2D5-C21E-8E4979316B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665" y="2242508"/>
            <a:ext cx="1663019" cy="1663019"/>
          </a:xfrm>
          <a:prstGeom prst="rect">
            <a:avLst/>
          </a:prstGeom>
        </p:spPr>
      </p:pic>
      <p:pic>
        <p:nvPicPr>
          <p:cNvPr id="13" name="Picture 12" descr="Icon&#10;&#10;Description automatically generated">
            <a:extLst>
              <a:ext uri="{FF2B5EF4-FFF2-40B4-BE49-F238E27FC236}">
                <a16:creationId xmlns:a16="http://schemas.microsoft.com/office/drawing/2014/main" id="{02A347BD-C32C-2888-F326-1356366696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4599" y="3829944"/>
            <a:ext cx="1663019" cy="1663019"/>
          </a:xfrm>
          <a:prstGeom prst="rect">
            <a:avLst/>
          </a:prstGeom>
        </p:spPr>
      </p:pic>
      <p:pic>
        <p:nvPicPr>
          <p:cNvPr id="16" name="Picture 15" descr="Icon&#10;&#10;Description automatically generated">
            <a:extLst>
              <a:ext uri="{FF2B5EF4-FFF2-40B4-BE49-F238E27FC236}">
                <a16:creationId xmlns:a16="http://schemas.microsoft.com/office/drawing/2014/main" id="{9064086F-269F-D509-3AFC-463BBB67C7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5187" y="2242507"/>
            <a:ext cx="1663019" cy="1663019"/>
          </a:xfrm>
          <a:prstGeom prst="rect">
            <a:avLst/>
          </a:prstGeom>
        </p:spPr>
      </p:pic>
      <p:pic>
        <p:nvPicPr>
          <p:cNvPr id="18" name="Picture 17" descr="Icon&#10;&#10;Description automatically generated">
            <a:extLst>
              <a:ext uri="{FF2B5EF4-FFF2-40B4-BE49-F238E27FC236}">
                <a16:creationId xmlns:a16="http://schemas.microsoft.com/office/drawing/2014/main" id="{0C23E309-F010-BE9C-CCA0-1D3A980600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3748" y="2242507"/>
            <a:ext cx="1686464" cy="1686464"/>
          </a:xfrm>
          <a:prstGeom prst="rect">
            <a:avLst/>
          </a:prstGeom>
        </p:spPr>
      </p:pic>
      <p:pic>
        <p:nvPicPr>
          <p:cNvPr id="19" name="Picture 18" descr="Icon&#10;&#10;Description automatically generated">
            <a:extLst>
              <a:ext uri="{FF2B5EF4-FFF2-40B4-BE49-F238E27FC236}">
                <a16:creationId xmlns:a16="http://schemas.microsoft.com/office/drawing/2014/main" id="{B893AE4A-D312-4DA2-65C9-CC630E12B9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4468" y="3928971"/>
            <a:ext cx="1686464" cy="1686464"/>
          </a:xfrm>
          <a:prstGeom prst="rect">
            <a:avLst/>
          </a:prstGeom>
        </p:spPr>
      </p:pic>
      <p:pic>
        <p:nvPicPr>
          <p:cNvPr id="22" name="Picture 21" descr="Icon&#10;&#10;Description automatically generated">
            <a:extLst>
              <a:ext uri="{FF2B5EF4-FFF2-40B4-BE49-F238E27FC236}">
                <a16:creationId xmlns:a16="http://schemas.microsoft.com/office/drawing/2014/main" id="{CF82F355-1E67-5915-49AF-273101CF8E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7633" y="3329973"/>
            <a:ext cx="1686464" cy="1686464"/>
          </a:xfrm>
          <a:prstGeom prst="rect">
            <a:avLst/>
          </a:prstGeom>
        </p:spPr>
      </p:pic>
      <p:pic>
        <p:nvPicPr>
          <p:cNvPr id="23" name="Picture 22" descr="Icon&#10;&#10;Description automatically generated">
            <a:extLst>
              <a:ext uri="{FF2B5EF4-FFF2-40B4-BE49-F238E27FC236}">
                <a16:creationId xmlns:a16="http://schemas.microsoft.com/office/drawing/2014/main" id="{88B861BF-784D-CDE7-10B1-90DFF67C0A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3478" y="2486741"/>
            <a:ext cx="1686464" cy="1686464"/>
          </a:xfrm>
          <a:prstGeom prst="rect">
            <a:avLst/>
          </a:prstGeom>
        </p:spPr>
      </p:pic>
    </p:spTree>
    <p:custDataLst>
      <p:tags r:id="rId1"/>
    </p:custDataLst>
    <p:extLst>
      <p:ext uri="{BB962C8B-B14F-4D97-AF65-F5344CB8AC3E}">
        <p14:creationId xmlns:p14="http://schemas.microsoft.com/office/powerpoint/2010/main" val="116422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F3B0C946-EBA9-4D13-CC50-41AF2CAEE93F}"/>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4" name="Picture 3">
            <a:extLst>
              <a:ext uri="{FF2B5EF4-FFF2-40B4-BE49-F238E27FC236}">
                <a16:creationId xmlns:a16="http://schemas.microsoft.com/office/drawing/2014/main" id="{E7E80905-883D-E67D-FE25-2324CD51B328}"/>
              </a:ext>
            </a:extLst>
          </p:cNvPr>
          <p:cNvPicPr>
            <a:picLocks noChangeAspect="1"/>
          </p:cNvPicPr>
          <p:nvPr/>
        </p:nvPicPr>
        <p:blipFill>
          <a:blip r:embed="rId4"/>
          <a:stretch>
            <a:fillRect/>
          </a:stretch>
        </p:blipFill>
        <p:spPr>
          <a:xfrm>
            <a:off x="1476756" y="537564"/>
            <a:ext cx="6117336" cy="5536692"/>
          </a:xfrm>
          <a:prstGeom prst="rect">
            <a:avLst/>
          </a:prstGeom>
        </p:spPr>
      </p:pic>
      <p:sp>
        <p:nvSpPr>
          <p:cNvPr id="3" name="Rectangle 2">
            <a:extLst>
              <a:ext uri="{FF2B5EF4-FFF2-40B4-BE49-F238E27FC236}">
                <a16:creationId xmlns:a16="http://schemas.microsoft.com/office/drawing/2014/main" id="{C89691E4-D28D-E3C9-A3F0-6EBDB5F4A921}"/>
              </a:ext>
            </a:extLst>
          </p:cNvPr>
          <p:cNvSpPr/>
          <p:nvPr/>
        </p:nvSpPr>
        <p:spPr>
          <a:xfrm>
            <a:off x="2404532" y="778933"/>
            <a:ext cx="2167467"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6025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80" name="Picture 4" descr="Top hiking spots in Kingston – Visit Kingston">
            <a:extLst>
              <a:ext uri="{FF2B5EF4-FFF2-40B4-BE49-F238E27FC236}">
                <a16:creationId xmlns:a16="http://schemas.microsoft.com/office/drawing/2014/main" id="{F084EADA-15AA-E91F-DDDF-F4D44D776E8E}"/>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4585" name="Rectangle 2458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587" name="Straight Connector 2458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589" name="Straight Connector 2458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Logo, company name&#10;&#10;Description automatically generated">
            <a:extLst>
              <a:ext uri="{FF2B5EF4-FFF2-40B4-BE49-F238E27FC236}">
                <a16:creationId xmlns:a16="http://schemas.microsoft.com/office/drawing/2014/main" id="{2352D504-8A72-4761-9E57-8B0ED7061344}"/>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85160" y="46636"/>
            <a:ext cx="1319656" cy="930819"/>
          </a:xfrm>
          <a:prstGeom prst="rect">
            <a:avLst/>
          </a:prstGeom>
        </p:spPr>
      </p:pic>
      <p:sp>
        <p:nvSpPr>
          <p:cNvPr id="11" name="TextBox 10">
            <a:extLst>
              <a:ext uri="{FF2B5EF4-FFF2-40B4-BE49-F238E27FC236}">
                <a16:creationId xmlns:a16="http://schemas.microsoft.com/office/drawing/2014/main" id="{A4B3A71E-A451-49E3-9D8A-8BD40B274E3C}"/>
              </a:ext>
            </a:extLst>
          </p:cNvPr>
          <p:cNvSpPr txBox="1"/>
          <p:nvPr/>
        </p:nvSpPr>
        <p:spPr>
          <a:xfrm>
            <a:off x="1187850" y="5264775"/>
            <a:ext cx="676829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3280B6"/>
                </a:solidFill>
                <a:effectLst/>
                <a:uLnTx/>
                <a:uFillTx/>
                <a:latin typeface="Myriad Pro Light" panose="020B0403030403020204" pitchFamily="34" charset="0"/>
                <a:ea typeface="+mn-ea"/>
                <a:cs typeface="Malayalam MN" pitchFamily="2" charset="0"/>
              </a:rPr>
              <a:t>Land Acknowledgement</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own Arrow 6">
            <a:extLst>
              <a:ext uri="{FF2B5EF4-FFF2-40B4-BE49-F238E27FC236}">
                <a16:creationId xmlns:a16="http://schemas.microsoft.com/office/drawing/2014/main" id="{469E0173-61D3-2D81-307B-D109794CFE63}"/>
              </a:ext>
            </a:extLst>
          </p:cNvPr>
          <p:cNvSpPr/>
          <p:nvPr/>
        </p:nvSpPr>
        <p:spPr>
          <a:xfrm rot="16200000">
            <a:off x="3858397" y="2397758"/>
            <a:ext cx="1018519" cy="1740754"/>
          </a:xfrm>
          <a:prstGeom prst="downArrow">
            <a:avLst>
              <a:gd name="adj1" fmla="val 26948"/>
              <a:gd name="adj2" fmla="val 54252"/>
            </a:avLst>
          </a:prstGeom>
          <a:solidFill>
            <a:srgbClr val="D62E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895CE"/>
              </a:solidFill>
            </a:endParaRPr>
          </a:p>
        </p:txBody>
      </p:sp>
      <p:pic>
        <p:nvPicPr>
          <p:cNvPr id="3" name="Picture 2">
            <a:extLst>
              <a:ext uri="{FF2B5EF4-FFF2-40B4-BE49-F238E27FC236}">
                <a16:creationId xmlns:a16="http://schemas.microsoft.com/office/drawing/2014/main" id="{509B30EF-6B52-68EE-61E7-8DD7BDB2A21A}"/>
              </a:ext>
            </a:extLst>
          </p:cNvPr>
          <p:cNvPicPr>
            <a:picLocks noChangeAspect="1"/>
          </p:cNvPicPr>
          <p:nvPr/>
        </p:nvPicPr>
        <p:blipFill>
          <a:blip r:embed="rId4"/>
          <a:stretch>
            <a:fillRect/>
          </a:stretch>
        </p:blipFill>
        <p:spPr>
          <a:xfrm>
            <a:off x="2310066" y="1922767"/>
            <a:ext cx="1136983" cy="1136983"/>
          </a:xfrm>
          <a:prstGeom prst="rect">
            <a:avLst/>
          </a:prstGeom>
        </p:spPr>
      </p:pic>
      <p:pic>
        <p:nvPicPr>
          <p:cNvPr id="4" name="Picture 3">
            <a:extLst>
              <a:ext uri="{FF2B5EF4-FFF2-40B4-BE49-F238E27FC236}">
                <a16:creationId xmlns:a16="http://schemas.microsoft.com/office/drawing/2014/main" id="{391F459A-6BA5-8DC6-4FDE-619F02235354}"/>
              </a:ext>
            </a:extLst>
          </p:cNvPr>
          <p:cNvPicPr>
            <a:picLocks noChangeAspect="1"/>
          </p:cNvPicPr>
          <p:nvPr/>
        </p:nvPicPr>
        <p:blipFill>
          <a:blip r:embed="rId4"/>
          <a:stretch>
            <a:fillRect/>
          </a:stretch>
        </p:blipFill>
        <p:spPr>
          <a:xfrm>
            <a:off x="5477771" y="1551555"/>
            <a:ext cx="1136983" cy="1136983"/>
          </a:xfrm>
          <a:prstGeom prst="rect">
            <a:avLst/>
          </a:prstGeom>
        </p:spPr>
      </p:pic>
      <p:pic>
        <p:nvPicPr>
          <p:cNvPr id="5" name="Picture 4">
            <a:extLst>
              <a:ext uri="{FF2B5EF4-FFF2-40B4-BE49-F238E27FC236}">
                <a16:creationId xmlns:a16="http://schemas.microsoft.com/office/drawing/2014/main" id="{45BFE4D4-B932-CD4E-B737-C5F6801178BA}"/>
              </a:ext>
            </a:extLst>
          </p:cNvPr>
          <p:cNvPicPr>
            <a:picLocks noChangeAspect="1"/>
          </p:cNvPicPr>
          <p:nvPr/>
        </p:nvPicPr>
        <p:blipFill>
          <a:blip r:embed="rId4"/>
          <a:stretch>
            <a:fillRect/>
          </a:stretch>
        </p:blipFill>
        <p:spPr>
          <a:xfrm>
            <a:off x="7780845" y="1987327"/>
            <a:ext cx="1136983" cy="1136983"/>
          </a:xfrm>
          <a:prstGeom prst="rect">
            <a:avLst/>
          </a:prstGeom>
        </p:spPr>
      </p:pic>
      <p:pic>
        <p:nvPicPr>
          <p:cNvPr id="8" name="Picture 7">
            <a:extLst>
              <a:ext uri="{FF2B5EF4-FFF2-40B4-BE49-F238E27FC236}">
                <a16:creationId xmlns:a16="http://schemas.microsoft.com/office/drawing/2014/main" id="{5A7CBCF1-656D-31A5-50FA-207BFBD345F3}"/>
              </a:ext>
            </a:extLst>
          </p:cNvPr>
          <p:cNvPicPr>
            <a:picLocks noChangeAspect="1"/>
          </p:cNvPicPr>
          <p:nvPr/>
        </p:nvPicPr>
        <p:blipFill>
          <a:blip r:embed="rId4"/>
          <a:stretch>
            <a:fillRect/>
          </a:stretch>
        </p:blipFill>
        <p:spPr>
          <a:xfrm>
            <a:off x="7990271" y="2901535"/>
            <a:ext cx="1136983" cy="1136983"/>
          </a:xfrm>
          <a:prstGeom prst="rect">
            <a:avLst/>
          </a:prstGeom>
        </p:spPr>
      </p:pic>
      <p:pic>
        <p:nvPicPr>
          <p:cNvPr id="12" name="Picture 11">
            <a:extLst>
              <a:ext uri="{FF2B5EF4-FFF2-40B4-BE49-F238E27FC236}">
                <a16:creationId xmlns:a16="http://schemas.microsoft.com/office/drawing/2014/main" id="{F021B058-6F86-E111-1861-67E0E732CD89}"/>
              </a:ext>
            </a:extLst>
          </p:cNvPr>
          <p:cNvPicPr>
            <a:picLocks noChangeAspect="1"/>
          </p:cNvPicPr>
          <p:nvPr/>
        </p:nvPicPr>
        <p:blipFill>
          <a:blip r:embed="rId4"/>
          <a:stretch>
            <a:fillRect/>
          </a:stretch>
        </p:blipFill>
        <p:spPr>
          <a:xfrm>
            <a:off x="6334230" y="4294910"/>
            <a:ext cx="1136983" cy="1136983"/>
          </a:xfrm>
          <a:prstGeom prst="rect">
            <a:avLst/>
          </a:prstGeom>
        </p:spPr>
      </p:pic>
      <p:pic>
        <p:nvPicPr>
          <p:cNvPr id="13" name="Picture 12">
            <a:extLst>
              <a:ext uri="{FF2B5EF4-FFF2-40B4-BE49-F238E27FC236}">
                <a16:creationId xmlns:a16="http://schemas.microsoft.com/office/drawing/2014/main" id="{5D3F0931-7C99-950E-5406-37D0612C7489}"/>
              </a:ext>
            </a:extLst>
          </p:cNvPr>
          <p:cNvPicPr>
            <a:picLocks noChangeAspect="1"/>
          </p:cNvPicPr>
          <p:nvPr/>
        </p:nvPicPr>
        <p:blipFill>
          <a:blip r:embed="rId4"/>
          <a:stretch>
            <a:fillRect/>
          </a:stretch>
        </p:blipFill>
        <p:spPr>
          <a:xfrm>
            <a:off x="5607574" y="3801065"/>
            <a:ext cx="1136983" cy="1136983"/>
          </a:xfrm>
          <a:prstGeom prst="rect">
            <a:avLst/>
          </a:prstGeom>
        </p:spPr>
      </p:pic>
      <p:pic>
        <p:nvPicPr>
          <p:cNvPr id="14" name="Picture 13" descr="Logo, company name&#10;&#10;Description automatically generated">
            <a:extLst>
              <a:ext uri="{FF2B5EF4-FFF2-40B4-BE49-F238E27FC236}">
                <a16:creationId xmlns:a16="http://schemas.microsoft.com/office/drawing/2014/main" id="{A1233BB5-AC4C-BFA9-B310-940832B9EB6A}"/>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pic>
        <p:nvPicPr>
          <p:cNvPr id="15" name="Picture 14">
            <a:extLst>
              <a:ext uri="{FF2B5EF4-FFF2-40B4-BE49-F238E27FC236}">
                <a16:creationId xmlns:a16="http://schemas.microsoft.com/office/drawing/2014/main" id="{BB020F20-6344-649F-4ADB-284E9804378E}"/>
              </a:ext>
            </a:extLst>
          </p:cNvPr>
          <p:cNvPicPr>
            <a:picLocks noChangeAspect="1"/>
          </p:cNvPicPr>
          <p:nvPr/>
        </p:nvPicPr>
        <p:blipFill>
          <a:blip r:embed="rId6"/>
          <a:stretch>
            <a:fillRect/>
          </a:stretch>
        </p:blipFill>
        <p:spPr>
          <a:xfrm>
            <a:off x="544976" y="2366300"/>
            <a:ext cx="1013934" cy="1018520"/>
          </a:xfrm>
          <a:prstGeom prst="rect">
            <a:avLst/>
          </a:prstGeom>
        </p:spPr>
      </p:pic>
      <p:pic>
        <p:nvPicPr>
          <p:cNvPr id="16" name="Picture 15">
            <a:extLst>
              <a:ext uri="{FF2B5EF4-FFF2-40B4-BE49-F238E27FC236}">
                <a16:creationId xmlns:a16="http://schemas.microsoft.com/office/drawing/2014/main" id="{3C9D6487-57AA-3FFD-6D49-A10BDFD56255}"/>
              </a:ext>
            </a:extLst>
          </p:cNvPr>
          <p:cNvPicPr>
            <a:picLocks noChangeAspect="1"/>
          </p:cNvPicPr>
          <p:nvPr/>
        </p:nvPicPr>
        <p:blipFill>
          <a:blip r:embed="rId6"/>
          <a:stretch>
            <a:fillRect/>
          </a:stretch>
        </p:blipFill>
        <p:spPr>
          <a:xfrm>
            <a:off x="6744557" y="1582466"/>
            <a:ext cx="1013934" cy="1018520"/>
          </a:xfrm>
          <a:prstGeom prst="rect">
            <a:avLst/>
          </a:prstGeom>
        </p:spPr>
      </p:pic>
      <p:pic>
        <p:nvPicPr>
          <p:cNvPr id="24" name="Picture 23">
            <a:extLst>
              <a:ext uri="{FF2B5EF4-FFF2-40B4-BE49-F238E27FC236}">
                <a16:creationId xmlns:a16="http://schemas.microsoft.com/office/drawing/2014/main" id="{4E7E5041-3111-0DBE-E29F-16378DA1F62F}"/>
              </a:ext>
            </a:extLst>
          </p:cNvPr>
          <p:cNvPicPr>
            <a:picLocks noChangeAspect="1"/>
          </p:cNvPicPr>
          <p:nvPr/>
        </p:nvPicPr>
        <p:blipFill>
          <a:blip r:embed="rId6"/>
          <a:stretch>
            <a:fillRect/>
          </a:stretch>
        </p:blipFill>
        <p:spPr>
          <a:xfrm>
            <a:off x="5457559" y="2673926"/>
            <a:ext cx="841272" cy="845077"/>
          </a:xfrm>
          <a:prstGeom prst="rect">
            <a:avLst/>
          </a:prstGeom>
        </p:spPr>
      </p:pic>
      <p:pic>
        <p:nvPicPr>
          <p:cNvPr id="25" name="Picture 24">
            <a:extLst>
              <a:ext uri="{FF2B5EF4-FFF2-40B4-BE49-F238E27FC236}">
                <a16:creationId xmlns:a16="http://schemas.microsoft.com/office/drawing/2014/main" id="{CCBDF693-9488-F2FB-F411-2F889D01006D}"/>
              </a:ext>
            </a:extLst>
          </p:cNvPr>
          <p:cNvPicPr>
            <a:picLocks noChangeAspect="1"/>
          </p:cNvPicPr>
          <p:nvPr/>
        </p:nvPicPr>
        <p:blipFill>
          <a:blip r:embed="rId6"/>
          <a:stretch>
            <a:fillRect/>
          </a:stretch>
        </p:blipFill>
        <p:spPr>
          <a:xfrm>
            <a:off x="7544828" y="4327763"/>
            <a:ext cx="1013934" cy="1018520"/>
          </a:xfrm>
          <a:prstGeom prst="rect">
            <a:avLst/>
          </a:prstGeom>
        </p:spPr>
      </p:pic>
      <p:pic>
        <p:nvPicPr>
          <p:cNvPr id="27" name="Picture 26">
            <a:extLst>
              <a:ext uri="{FF2B5EF4-FFF2-40B4-BE49-F238E27FC236}">
                <a16:creationId xmlns:a16="http://schemas.microsoft.com/office/drawing/2014/main" id="{C8BC7062-2CE6-F54E-CC12-8F652A90F8C2}"/>
              </a:ext>
            </a:extLst>
          </p:cNvPr>
          <p:cNvPicPr>
            <a:picLocks noChangeAspect="1"/>
          </p:cNvPicPr>
          <p:nvPr/>
        </p:nvPicPr>
        <p:blipFill>
          <a:blip r:embed="rId7"/>
          <a:stretch>
            <a:fillRect/>
          </a:stretch>
        </p:blipFill>
        <p:spPr>
          <a:xfrm>
            <a:off x="1233908" y="2491258"/>
            <a:ext cx="2194560" cy="2194560"/>
          </a:xfrm>
          <a:prstGeom prst="rect">
            <a:avLst/>
          </a:prstGeom>
        </p:spPr>
      </p:pic>
      <p:pic>
        <p:nvPicPr>
          <p:cNvPr id="28" name="Picture 27">
            <a:extLst>
              <a:ext uri="{FF2B5EF4-FFF2-40B4-BE49-F238E27FC236}">
                <a16:creationId xmlns:a16="http://schemas.microsoft.com/office/drawing/2014/main" id="{BDFCD6B5-7C8A-9550-938D-6405C7ADA0A8}"/>
              </a:ext>
            </a:extLst>
          </p:cNvPr>
          <p:cNvPicPr>
            <a:picLocks noChangeAspect="1"/>
          </p:cNvPicPr>
          <p:nvPr/>
        </p:nvPicPr>
        <p:blipFill>
          <a:blip r:embed="rId7"/>
          <a:stretch>
            <a:fillRect/>
          </a:stretch>
        </p:blipFill>
        <p:spPr>
          <a:xfrm>
            <a:off x="6231569" y="2380498"/>
            <a:ext cx="2194560" cy="2194560"/>
          </a:xfrm>
          <a:prstGeom prst="rect">
            <a:avLst/>
          </a:prstGeom>
        </p:spPr>
      </p:pic>
    </p:spTree>
    <p:custDataLst>
      <p:tags r:id="rId1"/>
    </p:custDataLst>
    <p:extLst>
      <p:ext uri="{BB962C8B-B14F-4D97-AF65-F5344CB8AC3E}">
        <p14:creationId xmlns:p14="http://schemas.microsoft.com/office/powerpoint/2010/main" val="229314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Down Arrow 25">
            <a:extLst>
              <a:ext uri="{FF2B5EF4-FFF2-40B4-BE49-F238E27FC236}">
                <a16:creationId xmlns:a16="http://schemas.microsoft.com/office/drawing/2014/main" id="{79182C25-07FC-861D-676C-497AB675ECBC}"/>
              </a:ext>
            </a:extLst>
          </p:cNvPr>
          <p:cNvSpPr/>
          <p:nvPr/>
        </p:nvSpPr>
        <p:spPr>
          <a:xfrm rot="16200000">
            <a:off x="3927150" y="2412319"/>
            <a:ext cx="1018519" cy="1740754"/>
          </a:xfrm>
          <a:prstGeom prst="downArrow">
            <a:avLst>
              <a:gd name="adj1" fmla="val 26948"/>
              <a:gd name="adj2" fmla="val 54252"/>
            </a:avLst>
          </a:prstGeom>
          <a:solidFill>
            <a:srgbClr val="D62E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F88D2C1C-5BED-E714-70D2-503412FAF562}"/>
              </a:ext>
            </a:extLst>
          </p:cNvPr>
          <p:cNvPicPr>
            <a:picLocks noChangeAspect="1"/>
          </p:cNvPicPr>
          <p:nvPr/>
        </p:nvPicPr>
        <p:blipFill>
          <a:blip r:embed="rId4"/>
          <a:stretch>
            <a:fillRect/>
          </a:stretch>
        </p:blipFill>
        <p:spPr>
          <a:xfrm>
            <a:off x="5668103" y="1926798"/>
            <a:ext cx="3209544" cy="3209544"/>
          </a:xfrm>
          <a:prstGeom prst="rect">
            <a:avLst/>
          </a:prstGeom>
        </p:spPr>
      </p:pic>
      <p:pic>
        <p:nvPicPr>
          <p:cNvPr id="4" name="Picture 3">
            <a:extLst>
              <a:ext uri="{FF2B5EF4-FFF2-40B4-BE49-F238E27FC236}">
                <a16:creationId xmlns:a16="http://schemas.microsoft.com/office/drawing/2014/main" id="{B54CD9E5-DD46-BD45-D76F-2D2D5749E777}"/>
              </a:ext>
            </a:extLst>
          </p:cNvPr>
          <p:cNvPicPr>
            <a:picLocks noChangeAspect="1"/>
          </p:cNvPicPr>
          <p:nvPr/>
        </p:nvPicPr>
        <p:blipFill>
          <a:blip r:embed="rId5"/>
          <a:stretch>
            <a:fillRect/>
          </a:stretch>
        </p:blipFill>
        <p:spPr>
          <a:xfrm>
            <a:off x="444951" y="2005384"/>
            <a:ext cx="2759765" cy="2759765"/>
          </a:xfrm>
          <a:prstGeom prst="rect">
            <a:avLst/>
          </a:prstGeom>
        </p:spPr>
      </p:pic>
      <p:pic>
        <p:nvPicPr>
          <p:cNvPr id="5" name="Picture 4" descr="Logo, company name&#10;&#10;Description automatically generated">
            <a:extLst>
              <a:ext uri="{FF2B5EF4-FFF2-40B4-BE49-F238E27FC236}">
                <a16:creationId xmlns:a16="http://schemas.microsoft.com/office/drawing/2014/main" id="{337AC120-CFA9-7D4B-560C-24A8D98D6F97}"/>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148540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4A6AACDC-0C34-9F32-1F65-005CFB7030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733" y="0"/>
            <a:ext cx="6214533" cy="6214533"/>
          </a:xfrm>
          <a:prstGeom prst="rect">
            <a:avLst/>
          </a:prstGeom>
        </p:spPr>
      </p:pic>
    </p:spTree>
    <p:custDataLst>
      <p:tags r:id="rId1"/>
    </p:custDataLst>
    <p:extLst>
      <p:ext uri="{BB962C8B-B14F-4D97-AF65-F5344CB8AC3E}">
        <p14:creationId xmlns:p14="http://schemas.microsoft.com/office/powerpoint/2010/main" val="2460379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Google Shape;1024;p25">
            <a:extLst>
              <a:ext uri="{FF2B5EF4-FFF2-40B4-BE49-F238E27FC236}">
                <a16:creationId xmlns:a16="http://schemas.microsoft.com/office/drawing/2014/main" id="{DEE3CDED-7B1D-4052-186D-7E51CB77BE68}"/>
              </a:ext>
            </a:extLst>
          </p:cNvPr>
          <p:cNvSpPr/>
          <p:nvPr/>
        </p:nvSpPr>
        <p:spPr>
          <a:xfrm>
            <a:off x="314322" y="2128565"/>
            <a:ext cx="2386370" cy="2471737"/>
          </a:xfrm>
          <a:custGeom>
            <a:avLst/>
            <a:gdLst/>
            <a:ahLst/>
            <a:cxnLst/>
            <a:rect l="l" t="t" r="r" b="b"/>
            <a:pathLst>
              <a:path w="5961" h="5961" extrusionOk="0">
                <a:moveTo>
                  <a:pt x="2981" y="0"/>
                </a:moveTo>
                <a:cubicBezTo>
                  <a:pt x="1335" y="0"/>
                  <a:pt x="1" y="1334"/>
                  <a:pt x="1" y="2980"/>
                </a:cubicBezTo>
                <a:cubicBezTo>
                  <a:pt x="1" y="4626"/>
                  <a:pt x="1335" y="5961"/>
                  <a:pt x="2981" y="5961"/>
                </a:cubicBezTo>
                <a:cubicBezTo>
                  <a:pt x="4627" y="5961"/>
                  <a:pt x="5961" y="4626"/>
                  <a:pt x="5961" y="2980"/>
                </a:cubicBezTo>
                <a:cubicBezTo>
                  <a:pt x="5961" y="1334"/>
                  <a:pt x="4627" y="0"/>
                  <a:pt x="2981" y="0"/>
                </a:cubicBezTo>
                <a:close/>
              </a:path>
            </a:pathLst>
          </a:custGeom>
          <a:solidFill>
            <a:srgbClr val="3280B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7" name="Google Shape;935;p23">
            <a:extLst>
              <a:ext uri="{FF2B5EF4-FFF2-40B4-BE49-F238E27FC236}">
                <a16:creationId xmlns:a16="http://schemas.microsoft.com/office/drawing/2014/main" id="{057608F4-050A-83D4-3CC7-94EA7EA59CF5}"/>
              </a:ext>
            </a:extLst>
          </p:cNvPr>
          <p:cNvSpPr txBox="1"/>
          <p:nvPr/>
        </p:nvSpPr>
        <p:spPr>
          <a:xfrm>
            <a:off x="446574" y="3134920"/>
            <a:ext cx="2121804" cy="5219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2400" dirty="0">
                <a:solidFill>
                  <a:schemeClr val="lt1"/>
                </a:solidFill>
                <a:latin typeface="Myriad Pro Light" panose="020B0403030403020204" pitchFamily="34" charset="0"/>
                <a:ea typeface="Fira Sans SemiBold"/>
                <a:cs typeface="Fira Sans SemiBold"/>
                <a:sym typeface="Fira Sans SemiBold"/>
              </a:rPr>
              <a:t>Exploring Gender and Sexual Identities</a:t>
            </a:r>
            <a:endParaRPr sz="2400" dirty="0">
              <a:solidFill>
                <a:schemeClr val="lt1"/>
              </a:solidFill>
              <a:latin typeface="Myriad Pro Light" panose="020B0403030403020204" pitchFamily="34" charset="0"/>
              <a:ea typeface="Fira Sans SemiBold"/>
              <a:cs typeface="Fira Sans SemiBold"/>
              <a:sym typeface="Fira Sans SemiBold"/>
            </a:endParaRPr>
          </a:p>
        </p:txBody>
      </p:sp>
      <p:sp>
        <p:nvSpPr>
          <p:cNvPr id="15" name="Google Shape;1024;p25">
            <a:extLst>
              <a:ext uri="{FF2B5EF4-FFF2-40B4-BE49-F238E27FC236}">
                <a16:creationId xmlns:a16="http://schemas.microsoft.com/office/drawing/2014/main" id="{756F384D-E3C0-6F16-BFA6-442B75F66828}"/>
              </a:ext>
            </a:extLst>
          </p:cNvPr>
          <p:cNvSpPr/>
          <p:nvPr/>
        </p:nvSpPr>
        <p:spPr>
          <a:xfrm>
            <a:off x="3501217" y="2238348"/>
            <a:ext cx="2386370" cy="2359486"/>
          </a:xfrm>
          <a:custGeom>
            <a:avLst/>
            <a:gdLst/>
            <a:ahLst/>
            <a:cxnLst/>
            <a:rect l="l" t="t" r="r" b="b"/>
            <a:pathLst>
              <a:path w="5961" h="5961" extrusionOk="0">
                <a:moveTo>
                  <a:pt x="2981" y="0"/>
                </a:moveTo>
                <a:cubicBezTo>
                  <a:pt x="1335" y="0"/>
                  <a:pt x="1" y="1334"/>
                  <a:pt x="1" y="2980"/>
                </a:cubicBezTo>
                <a:cubicBezTo>
                  <a:pt x="1" y="4626"/>
                  <a:pt x="1335" y="5961"/>
                  <a:pt x="2981" y="5961"/>
                </a:cubicBezTo>
                <a:cubicBezTo>
                  <a:pt x="4627" y="5961"/>
                  <a:pt x="5961" y="4626"/>
                  <a:pt x="5961" y="2980"/>
                </a:cubicBezTo>
                <a:cubicBezTo>
                  <a:pt x="5961" y="1334"/>
                  <a:pt x="4627" y="0"/>
                  <a:pt x="2981" y="0"/>
                </a:cubicBezTo>
                <a:close/>
              </a:path>
            </a:pathLst>
          </a:custGeom>
          <a:solidFill>
            <a:srgbClr val="3280B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16" name="Google Shape;935;p23">
            <a:extLst>
              <a:ext uri="{FF2B5EF4-FFF2-40B4-BE49-F238E27FC236}">
                <a16:creationId xmlns:a16="http://schemas.microsoft.com/office/drawing/2014/main" id="{DEC228E0-B622-A8C9-7A09-F9D87AB22045}"/>
              </a:ext>
            </a:extLst>
          </p:cNvPr>
          <p:cNvSpPr txBox="1"/>
          <p:nvPr/>
        </p:nvSpPr>
        <p:spPr>
          <a:xfrm>
            <a:off x="3433096" y="3116456"/>
            <a:ext cx="2565409" cy="5219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2400" dirty="0">
                <a:solidFill>
                  <a:schemeClr val="lt1"/>
                </a:solidFill>
                <a:latin typeface="Myriad Pro Light" panose="020B0403030403020204" pitchFamily="34" charset="0"/>
                <a:ea typeface="Fira Sans SemiBold"/>
                <a:cs typeface="Fira Sans SemiBold"/>
                <a:sym typeface="Fira Sans SemiBold"/>
              </a:rPr>
              <a:t>Peer</a:t>
            </a:r>
          </a:p>
          <a:p>
            <a:pPr marL="0" lvl="0" indent="0" algn="ctr" rtl="0">
              <a:spcBef>
                <a:spcPts val="0"/>
              </a:spcBef>
              <a:spcAft>
                <a:spcPts val="0"/>
              </a:spcAft>
              <a:buNone/>
            </a:pPr>
            <a:r>
              <a:rPr lang="en-US" sz="2400" dirty="0">
                <a:solidFill>
                  <a:schemeClr val="lt1"/>
                </a:solidFill>
                <a:latin typeface="Myriad Pro Light" panose="020B0403030403020204" pitchFamily="34" charset="0"/>
                <a:ea typeface="Fira Sans SemiBold"/>
                <a:cs typeface="Fira Sans SemiBold"/>
                <a:sym typeface="Fira Sans SemiBold"/>
              </a:rPr>
              <a:t>Groups</a:t>
            </a:r>
            <a:endParaRPr sz="2400" dirty="0">
              <a:solidFill>
                <a:schemeClr val="lt1"/>
              </a:solidFill>
              <a:latin typeface="Myriad Pro Light" panose="020B0403030403020204" pitchFamily="34" charset="0"/>
              <a:ea typeface="Fira Sans SemiBold"/>
              <a:cs typeface="Fira Sans SemiBold"/>
              <a:sym typeface="Fira Sans SemiBold"/>
            </a:endParaRPr>
          </a:p>
        </p:txBody>
      </p:sp>
      <p:sp>
        <p:nvSpPr>
          <p:cNvPr id="23" name="Left-Right Arrow 22">
            <a:extLst>
              <a:ext uri="{FF2B5EF4-FFF2-40B4-BE49-F238E27FC236}">
                <a16:creationId xmlns:a16="http://schemas.microsoft.com/office/drawing/2014/main" id="{D6E19798-024E-B767-D091-710E5ECFD234}"/>
              </a:ext>
            </a:extLst>
          </p:cNvPr>
          <p:cNvSpPr/>
          <p:nvPr/>
        </p:nvSpPr>
        <p:spPr>
          <a:xfrm>
            <a:off x="2340865" y="3127424"/>
            <a:ext cx="1552982" cy="500063"/>
          </a:xfrm>
          <a:prstGeom prst="leftRightArrow">
            <a:avLst/>
          </a:prstGeom>
          <a:solidFill>
            <a:srgbClr val="D62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1024;p25">
            <a:extLst>
              <a:ext uri="{FF2B5EF4-FFF2-40B4-BE49-F238E27FC236}">
                <a16:creationId xmlns:a16="http://schemas.microsoft.com/office/drawing/2014/main" id="{D77F0BFE-66CA-C658-031A-F05E28CE5ECC}"/>
              </a:ext>
            </a:extLst>
          </p:cNvPr>
          <p:cNvSpPr/>
          <p:nvPr/>
        </p:nvSpPr>
        <p:spPr>
          <a:xfrm>
            <a:off x="6443310" y="2126098"/>
            <a:ext cx="2565409" cy="2471736"/>
          </a:xfrm>
          <a:custGeom>
            <a:avLst/>
            <a:gdLst/>
            <a:ahLst/>
            <a:cxnLst/>
            <a:rect l="l" t="t" r="r" b="b"/>
            <a:pathLst>
              <a:path w="5961" h="5961" extrusionOk="0">
                <a:moveTo>
                  <a:pt x="2981" y="0"/>
                </a:moveTo>
                <a:cubicBezTo>
                  <a:pt x="1335" y="0"/>
                  <a:pt x="1" y="1334"/>
                  <a:pt x="1" y="2980"/>
                </a:cubicBezTo>
                <a:cubicBezTo>
                  <a:pt x="1" y="4626"/>
                  <a:pt x="1335" y="5961"/>
                  <a:pt x="2981" y="5961"/>
                </a:cubicBezTo>
                <a:cubicBezTo>
                  <a:pt x="4627" y="5961"/>
                  <a:pt x="5961" y="4626"/>
                  <a:pt x="5961" y="2980"/>
                </a:cubicBezTo>
                <a:cubicBezTo>
                  <a:pt x="5961" y="1334"/>
                  <a:pt x="4627" y="0"/>
                  <a:pt x="2981" y="0"/>
                </a:cubicBezTo>
                <a:close/>
              </a:path>
            </a:pathLst>
          </a:custGeom>
          <a:solidFill>
            <a:srgbClr val="3280B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5" name="Google Shape;935;p23">
            <a:extLst>
              <a:ext uri="{FF2B5EF4-FFF2-40B4-BE49-F238E27FC236}">
                <a16:creationId xmlns:a16="http://schemas.microsoft.com/office/drawing/2014/main" id="{FCFD86C9-A516-FEA5-3C70-2D1E410BFA66}"/>
              </a:ext>
            </a:extLst>
          </p:cNvPr>
          <p:cNvSpPr txBox="1"/>
          <p:nvPr/>
        </p:nvSpPr>
        <p:spPr>
          <a:xfrm>
            <a:off x="6481343" y="3090131"/>
            <a:ext cx="2565409" cy="5219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2400" dirty="0">
                <a:solidFill>
                  <a:schemeClr val="lt1"/>
                </a:solidFill>
                <a:latin typeface="Myriad Pro Light" panose="020B0403030403020204" pitchFamily="34" charset="0"/>
                <a:ea typeface="Fira Sans SemiBold"/>
                <a:cs typeface="Fira Sans SemiBold"/>
                <a:sym typeface="Fira Sans SemiBold"/>
              </a:rPr>
              <a:t>Identity-based Bullying</a:t>
            </a:r>
            <a:endParaRPr sz="2400" dirty="0">
              <a:solidFill>
                <a:schemeClr val="lt1"/>
              </a:solidFill>
              <a:latin typeface="Myriad Pro Light" panose="020B0403030403020204" pitchFamily="34" charset="0"/>
              <a:ea typeface="Fira Sans SemiBold"/>
              <a:cs typeface="Fira Sans SemiBold"/>
              <a:sym typeface="Fira Sans SemiBold"/>
            </a:endParaRPr>
          </a:p>
        </p:txBody>
      </p:sp>
      <p:sp>
        <p:nvSpPr>
          <p:cNvPr id="29" name="Left-Right Arrow 28">
            <a:extLst>
              <a:ext uri="{FF2B5EF4-FFF2-40B4-BE49-F238E27FC236}">
                <a16:creationId xmlns:a16="http://schemas.microsoft.com/office/drawing/2014/main" id="{75F97D4B-9AAB-76AD-DF09-03A9D34F128A}"/>
              </a:ext>
            </a:extLst>
          </p:cNvPr>
          <p:cNvSpPr/>
          <p:nvPr/>
        </p:nvSpPr>
        <p:spPr>
          <a:xfrm>
            <a:off x="5331864" y="3194974"/>
            <a:ext cx="1552982" cy="500063"/>
          </a:xfrm>
          <a:prstGeom prst="leftRightArrow">
            <a:avLst/>
          </a:prstGeom>
          <a:solidFill>
            <a:srgbClr val="D62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 company name&#10;&#10;Description automatically generated">
            <a:extLst>
              <a:ext uri="{FF2B5EF4-FFF2-40B4-BE49-F238E27FC236}">
                <a16:creationId xmlns:a16="http://schemas.microsoft.com/office/drawing/2014/main" id="{78655E03-7445-0C6E-58D9-F415F9B62B89}"/>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extLst>
      <p:ext uri="{BB962C8B-B14F-4D97-AF65-F5344CB8AC3E}">
        <p14:creationId xmlns:p14="http://schemas.microsoft.com/office/powerpoint/2010/main" val="80110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anim calcmode="lin" valueType="num">
                                      <p:cBhvr>
                                        <p:cTn id="10" dur="1000" fill="hold"/>
                                        <p:tgtEl>
                                          <p:spTgt spid="7"/>
                                        </p:tgtEl>
                                        <p:attrNameLst>
                                          <p:attrName>ppt_x</p:attrName>
                                        </p:attrNameLst>
                                      </p:cBhvr>
                                      <p:tavLst>
                                        <p:tav tm="0">
                                          <p:val>
                                            <p:strVal val="#ppt_x"/>
                                          </p:val>
                                        </p:tav>
                                        <p:tav tm="100000">
                                          <p:val>
                                            <p:strVal val="#ppt_x"/>
                                          </p:val>
                                        </p:tav>
                                      </p:tavLst>
                                    </p:anim>
                                    <p:anim calcmode="lin" valueType="num">
                                      <p:cBhvr>
                                        <p:cTn id="1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42"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5" grpId="0" animBg="1"/>
      <p:bldP spid="16" grpId="0"/>
      <p:bldP spid="23" grpId="0" animBg="1"/>
      <p:bldP spid="24" grpId="0" animBg="1"/>
      <p:bldP spid="25" grpId="0"/>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9D5FB6-6BE2-C268-680B-19AD085D8021}"/>
              </a:ext>
            </a:extLst>
          </p:cNvPr>
          <p:cNvPicPr>
            <a:picLocks noChangeAspect="1"/>
          </p:cNvPicPr>
          <p:nvPr/>
        </p:nvPicPr>
        <p:blipFill>
          <a:blip r:embed="rId4"/>
          <a:stretch>
            <a:fillRect/>
          </a:stretch>
        </p:blipFill>
        <p:spPr>
          <a:xfrm>
            <a:off x="706690" y="1243584"/>
            <a:ext cx="4109085" cy="4109085"/>
          </a:xfrm>
          <a:prstGeom prst="rect">
            <a:avLst/>
          </a:prstGeom>
        </p:spPr>
      </p:pic>
      <p:pic>
        <p:nvPicPr>
          <p:cNvPr id="8" name="Picture 7" descr="Logo, company name&#10;&#10;Description automatically generated">
            <a:extLst>
              <a:ext uri="{FF2B5EF4-FFF2-40B4-BE49-F238E27FC236}">
                <a16:creationId xmlns:a16="http://schemas.microsoft.com/office/drawing/2014/main" id="{3F9D68DA-FECF-BDA6-E106-A04E4CFA06F9}"/>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pic>
        <p:nvPicPr>
          <p:cNvPr id="9" name="Picture 8">
            <a:extLst>
              <a:ext uri="{FF2B5EF4-FFF2-40B4-BE49-F238E27FC236}">
                <a16:creationId xmlns:a16="http://schemas.microsoft.com/office/drawing/2014/main" id="{9AEEF823-D4AE-ADBB-84DA-11942EE51D30}"/>
              </a:ext>
            </a:extLst>
          </p:cNvPr>
          <p:cNvPicPr>
            <a:picLocks noChangeAspect="1"/>
          </p:cNvPicPr>
          <p:nvPr/>
        </p:nvPicPr>
        <p:blipFill>
          <a:blip r:embed="rId6"/>
          <a:stretch>
            <a:fillRect/>
          </a:stretch>
        </p:blipFill>
        <p:spPr>
          <a:xfrm>
            <a:off x="5016942" y="1390045"/>
            <a:ext cx="3962465" cy="3962465"/>
          </a:xfrm>
          <a:prstGeom prst="rect">
            <a:avLst/>
          </a:prstGeom>
        </p:spPr>
      </p:pic>
    </p:spTree>
    <p:custDataLst>
      <p:tags r:id="rId1"/>
    </p:custDataLst>
    <p:extLst>
      <p:ext uri="{BB962C8B-B14F-4D97-AF65-F5344CB8AC3E}">
        <p14:creationId xmlns:p14="http://schemas.microsoft.com/office/powerpoint/2010/main" val="119652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ight Arrow 6">
            <a:extLst>
              <a:ext uri="{FF2B5EF4-FFF2-40B4-BE49-F238E27FC236}">
                <a16:creationId xmlns:a16="http://schemas.microsoft.com/office/drawing/2014/main" id="{02F15C39-6F88-BCDA-1F8D-0601B4E55442}"/>
              </a:ext>
            </a:extLst>
          </p:cNvPr>
          <p:cNvSpPr/>
          <p:nvPr/>
        </p:nvSpPr>
        <p:spPr>
          <a:xfrm>
            <a:off x="2443163" y="3600450"/>
            <a:ext cx="1671637" cy="457200"/>
          </a:xfrm>
          <a:prstGeom prst="rightArrow">
            <a:avLst/>
          </a:prstGeom>
          <a:solidFill>
            <a:srgbClr val="D62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 company name&#10;&#10;Description automatically generated">
            <a:extLst>
              <a:ext uri="{FF2B5EF4-FFF2-40B4-BE49-F238E27FC236}">
                <a16:creationId xmlns:a16="http://schemas.microsoft.com/office/drawing/2014/main" id="{AF5E649C-D647-D422-8152-CD859B42C67F}"/>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pic>
        <p:nvPicPr>
          <p:cNvPr id="3" name="Picture 2">
            <a:extLst>
              <a:ext uri="{FF2B5EF4-FFF2-40B4-BE49-F238E27FC236}">
                <a16:creationId xmlns:a16="http://schemas.microsoft.com/office/drawing/2014/main" id="{F493C8F8-9C0A-1BA9-5449-B493591A13FC}"/>
              </a:ext>
            </a:extLst>
          </p:cNvPr>
          <p:cNvPicPr>
            <a:picLocks noChangeAspect="1"/>
          </p:cNvPicPr>
          <p:nvPr/>
        </p:nvPicPr>
        <p:blipFill>
          <a:blip r:embed="rId5"/>
          <a:stretch>
            <a:fillRect/>
          </a:stretch>
        </p:blipFill>
        <p:spPr>
          <a:xfrm>
            <a:off x="4821461" y="1771556"/>
            <a:ext cx="3870291" cy="3870291"/>
          </a:xfrm>
          <a:prstGeom prst="rect">
            <a:avLst/>
          </a:prstGeom>
        </p:spPr>
      </p:pic>
      <p:pic>
        <p:nvPicPr>
          <p:cNvPr id="4" name="Picture 3">
            <a:extLst>
              <a:ext uri="{FF2B5EF4-FFF2-40B4-BE49-F238E27FC236}">
                <a16:creationId xmlns:a16="http://schemas.microsoft.com/office/drawing/2014/main" id="{B2AE062E-4D0F-EEB1-7666-72365FAF5C04}"/>
              </a:ext>
            </a:extLst>
          </p:cNvPr>
          <p:cNvPicPr>
            <a:picLocks noChangeAspect="1"/>
          </p:cNvPicPr>
          <p:nvPr/>
        </p:nvPicPr>
        <p:blipFill>
          <a:blip r:embed="rId6"/>
          <a:stretch>
            <a:fillRect/>
          </a:stretch>
        </p:blipFill>
        <p:spPr>
          <a:xfrm>
            <a:off x="528156" y="2816352"/>
            <a:ext cx="2161364" cy="2161364"/>
          </a:xfrm>
          <a:prstGeom prst="rect">
            <a:avLst/>
          </a:prstGeom>
        </p:spPr>
      </p:pic>
    </p:spTree>
    <p:custDataLst>
      <p:tags r:id="rId1"/>
    </p:custDataLst>
    <p:extLst>
      <p:ext uri="{BB962C8B-B14F-4D97-AF65-F5344CB8AC3E}">
        <p14:creationId xmlns:p14="http://schemas.microsoft.com/office/powerpoint/2010/main" val="81030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grpSp>
        <p:nvGrpSpPr>
          <p:cNvPr id="10" name="Google Shape;2030;p39">
            <a:extLst>
              <a:ext uri="{FF2B5EF4-FFF2-40B4-BE49-F238E27FC236}">
                <a16:creationId xmlns:a16="http://schemas.microsoft.com/office/drawing/2014/main" id="{09F6A22C-864E-22BB-1147-148B15D3CD53}"/>
              </a:ext>
            </a:extLst>
          </p:cNvPr>
          <p:cNvGrpSpPr/>
          <p:nvPr/>
        </p:nvGrpSpPr>
        <p:grpSpPr>
          <a:xfrm>
            <a:off x="2978687" y="315677"/>
            <a:ext cx="5921444" cy="1406033"/>
            <a:chOff x="3631882" y="768949"/>
            <a:chExt cx="4907208" cy="1030557"/>
          </a:xfrm>
        </p:grpSpPr>
        <p:sp>
          <p:nvSpPr>
            <p:cNvPr id="11" name="Google Shape;2031;p39">
              <a:extLst>
                <a:ext uri="{FF2B5EF4-FFF2-40B4-BE49-F238E27FC236}">
                  <a16:creationId xmlns:a16="http://schemas.microsoft.com/office/drawing/2014/main" id="{4BEF6273-EF83-F7D9-2ED4-8396EE8B3990}"/>
                </a:ext>
              </a:extLst>
            </p:cNvPr>
            <p:cNvSpPr/>
            <p:nvPr/>
          </p:nvSpPr>
          <p:spPr>
            <a:xfrm>
              <a:off x="4007732" y="768949"/>
              <a:ext cx="4531358" cy="1030557"/>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15" name="Google Shape;2032;p39">
              <a:extLst>
                <a:ext uri="{FF2B5EF4-FFF2-40B4-BE49-F238E27FC236}">
                  <a16:creationId xmlns:a16="http://schemas.microsoft.com/office/drawing/2014/main" id="{3EDB233A-3032-E28C-BA43-A58009EFF419}"/>
                </a:ext>
              </a:extLst>
            </p:cNvPr>
            <p:cNvSpPr/>
            <p:nvPr/>
          </p:nvSpPr>
          <p:spPr>
            <a:xfrm>
              <a:off x="3631882" y="899065"/>
              <a:ext cx="940118" cy="845561"/>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bg1"/>
                  </a:solidFill>
                  <a:latin typeface="Myriad Pro Light" panose="020B0403030403020204" pitchFamily="34" charset="0"/>
                  <a:ea typeface="Fira Sans"/>
                  <a:cs typeface="Malayalam MN" pitchFamily="2" charset="0"/>
                  <a:sym typeface="Fira Sans"/>
                </a:rPr>
                <a:t>1</a:t>
              </a:r>
              <a:endParaRPr sz="2400" dirty="0">
                <a:solidFill>
                  <a:schemeClr val="bg1"/>
                </a:solidFill>
                <a:latin typeface="Myriad Pro Light" panose="020B0403030403020204" pitchFamily="34" charset="0"/>
                <a:cs typeface="Malayalam MN" pitchFamily="2" charset="0"/>
              </a:endParaRPr>
            </a:p>
          </p:txBody>
        </p:sp>
      </p:grpSp>
      <p:sp>
        <p:nvSpPr>
          <p:cNvPr id="2" name="TextBox 1">
            <a:extLst>
              <a:ext uri="{FF2B5EF4-FFF2-40B4-BE49-F238E27FC236}">
                <a16:creationId xmlns:a16="http://schemas.microsoft.com/office/drawing/2014/main" id="{ED97D506-2931-43AB-CD1A-15185FEF9168}"/>
              </a:ext>
            </a:extLst>
          </p:cNvPr>
          <p:cNvSpPr txBox="1"/>
          <p:nvPr/>
        </p:nvSpPr>
        <p:spPr>
          <a:xfrm>
            <a:off x="4234803" y="557169"/>
            <a:ext cx="3733540" cy="830997"/>
          </a:xfrm>
          <a:prstGeom prst="rect">
            <a:avLst/>
          </a:prstGeom>
          <a:noFill/>
        </p:spPr>
        <p:txBody>
          <a:bodyPr wrap="square" rtlCol="0">
            <a:spAutoFit/>
          </a:bodyPr>
          <a:lstStyle/>
          <a:p>
            <a:r>
              <a:rPr lang="en-US" sz="2400" dirty="0">
                <a:solidFill>
                  <a:schemeClr val="bg1"/>
                </a:solidFill>
                <a:latin typeface="Myriad Pro Light" panose="020B0403030403020204" pitchFamily="34" charset="0"/>
                <a:cs typeface="Malayalam MN" pitchFamily="2" charset="0"/>
              </a:rPr>
              <a:t>Some youth learn to use power negatively.</a:t>
            </a:r>
          </a:p>
        </p:txBody>
      </p:sp>
      <p:grpSp>
        <p:nvGrpSpPr>
          <p:cNvPr id="16" name="Google Shape;2030;p39">
            <a:extLst>
              <a:ext uri="{FF2B5EF4-FFF2-40B4-BE49-F238E27FC236}">
                <a16:creationId xmlns:a16="http://schemas.microsoft.com/office/drawing/2014/main" id="{95D68CB7-293B-90F5-5C9C-107AF8C1166A}"/>
              </a:ext>
            </a:extLst>
          </p:cNvPr>
          <p:cNvGrpSpPr/>
          <p:nvPr/>
        </p:nvGrpSpPr>
        <p:grpSpPr>
          <a:xfrm>
            <a:off x="2978686" y="1797353"/>
            <a:ext cx="5921443" cy="1523151"/>
            <a:chOff x="3631882" y="768949"/>
            <a:chExt cx="4907208" cy="980506"/>
          </a:xfrm>
        </p:grpSpPr>
        <p:sp>
          <p:nvSpPr>
            <p:cNvPr id="17" name="Google Shape;2031;p39">
              <a:extLst>
                <a:ext uri="{FF2B5EF4-FFF2-40B4-BE49-F238E27FC236}">
                  <a16:creationId xmlns:a16="http://schemas.microsoft.com/office/drawing/2014/main" id="{E0F85093-2B31-0E0D-B0B8-A75B1C0143F1}"/>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18" name="Google Shape;2032;p39">
              <a:extLst>
                <a:ext uri="{FF2B5EF4-FFF2-40B4-BE49-F238E27FC236}">
                  <a16:creationId xmlns:a16="http://schemas.microsoft.com/office/drawing/2014/main" id="{AD1789FE-4078-F3F6-0AD6-97E297485E2E}"/>
                </a:ext>
              </a:extLst>
            </p:cNvPr>
            <p:cNvSpPr/>
            <p:nvPr/>
          </p:nvSpPr>
          <p:spPr>
            <a:xfrm>
              <a:off x="3631882" y="899066"/>
              <a:ext cx="940118"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bg1"/>
                  </a:solidFill>
                  <a:latin typeface="Myriad Pro Light" panose="020B0403030403020204" pitchFamily="34" charset="0"/>
                  <a:ea typeface="Fira Sans"/>
                  <a:cs typeface="Malayalam MN" pitchFamily="2" charset="0"/>
                  <a:sym typeface="Fira Sans"/>
                </a:rPr>
                <a:t>2</a:t>
              </a:r>
              <a:endParaRPr sz="2400" dirty="0">
                <a:solidFill>
                  <a:schemeClr val="bg1"/>
                </a:solidFill>
                <a:latin typeface="Myriad Pro Light" panose="020B0403030403020204" pitchFamily="34" charset="0"/>
                <a:cs typeface="Malayalam MN" pitchFamily="2" charset="0"/>
              </a:endParaRPr>
            </a:p>
          </p:txBody>
        </p:sp>
      </p:grpSp>
      <p:sp>
        <p:nvSpPr>
          <p:cNvPr id="19" name="TextBox 18">
            <a:extLst>
              <a:ext uri="{FF2B5EF4-FFF2-40B4-BE49-F238E27FC236}">
                <a16:creationId xmlns:a16="http://schemas.microsoft.com/office/drawing/2014/main" id="{FC34E50D-8939-594E-295A-9885990A26FE}"/>
              </a:ext>
            </a:extLst>
          </p:cNvPr>
          <p:cNvSpPr txBox="1"/>
          <p:nvPr/>
        </p:nvSpPr>
        <p:spPr>
          <a:xfrm>
            <a:off x="4234803" y="1958763"/>
            <a:ext cx="4015331" cy="1200329"/>
          </a:xfrm>
          <a:prstGeom prst="rect">
            <a:avLst/>
          </a:prstGeom>
          <a:noFill/>
        </p:spPr>
        <p:txBody>
          <a:bodyPr wrap="square" rtlCol="0">
            <a:spAutoFit/>
          </a:bodyPr>
          <a:lstStyle/>
          <a:p>
            <a:r>
              <a:rPr lang="en-US" sz="2400" dirty="0">
                <a:solidFill>
                  <a:schemeClr val="bg1"/>
                </a:solidFill>
                <a:latin typeface="Myriad Pro Light" panose="020B0403030403020204" pitchFamily="34" charset="0"/>
                <a:cs typeface="Malayalam MN" pitchFamily="2" charset="0"/>
              </a:rPr>
              <a:t>Youth learn lessons about power at home, school, and other settings</a:t>
            </a:r>
            <a:r>
              <a:rPr lang="en-US" sz="2400" dirty="0">
                <a:solidFill>
                  <a:schemeClr val="accent3"/>
                </a:solidFill>
                <a:latin typeface="Myriad Pro Light" panose="020B0403030403020204" pitchFamily="34" charset="0"/>
                <a:cs typeface="Malayalam MN" pitchFamily="2" charset="0"/>
              </a:rPr>
              <a:t>.</a:t>
            </a:r>
          </a:p>
        </p:txBody>
      </p:sp>
      <p:grpSp>
        <p:nvGrpSpPr>
          <p:cNvPr id="20" name="Google Shape;2030;p39">
            <a:extLst>
              <a:ext uri="{FF2B5EF4-FFF2-40B4-BE49-F238E27FC236}">
                <a16:creationId xmlns:a16="http://schemas.microsoft.com/office/drawing/2014/main" id="{AB523CEA-7024-C298-C6BE-23E8E4996383}"/>
              </a:ext>
            </a:extLst>
          </p:cNvPr>
          <p:cNvGrpSpPr/>
          <p:nvPr/>
        </p:nvGrpSpPr>
        <p:grpSpPr>
          <a:xfrm>
            <a:off x="2980944" y="3395278"/>
            <a:ext cx="5919188" cy="1592291"/>
            <a:chOff x="3631438" y="768949"/>
            <a:chExt cx="4907652" cy="980506"/>
          </a:xfrm>
        </p:grpSpPr>
        <p:sp>
          <p:nvSpPr>
            <p:cNvPr id="21" name="Google Shape;2031;p39">
              <a:extLst>
                <a:ext uri="{FF2B5EF4-FFF2-40B4-BE49-F238E27FC236}">
                  <a16:creationId xmlns:a16="http://schemas.microsoft.com/office/drawing/2014/main" id="{E6A76E3C-EBD5-AAAC-3E41-A0ADD1389040}"/>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22" name="Google Shape;2032;p39">
              <a:extLst>
                <a:ext uri="{FF2B5EF4-FFF2-40B4-BE49-F238E27FC236}">
                  <a16:creationId xmlns:a16="http://schemas.microsoft.com/office/drawing/2014/main" id="{8445DF10-0722-9833-FD41-988718CDC192}"/>
                </a:ext>
              </a:extLst>
            </p:cNvPr>
            <p:cNvSpPr/>
            <p:nvPr/>
          </p:nvSpPr>
          <p:spPr>
            <a:xfrm>
              <a:off x="3631438" y="899066"/>
              <a:ext cx="940561"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bg1"/>
                  </a:solidFill>
                  <a:latin typeface="Myriad Pro Light" panose="020B0403030403020204" pitchFamily="34" charset="0"/>
                  <a:ea typeface="Fira Sans"/>
                  <a:cs typeface="Malayalam MN" pitchFamily="2" charset="0"/>
                  <a:sym typeface="Fira Sans"/>
                </a:rPr>
                <a:t>3</a:t>
              </a:r>
              <a:endParaRPr sz="2400" dirty="0">
                <a:solidFill>
                  <a:schemeClr val="bg1"/>
                </a:solidFill>
                <a:latin typeface="Myriad Pro Light" panose="020B0403030403020204" pitchFamily="34" charset="0"/>
                <a:cs typeface="Malayalam MN" pitchFamily="2" charset="0"/>
              </a:endParaRPr>
            </a:p>
          </p:txBody>
        </p:sp>
      </p:grpSp>
      <p:grpSp>
        <p:nvGrpSpPr>
          <p:cNvPr id="24" name="Google Shape;2030;p39">
            <a:extLst>
              <a:ext uri="{FF2B5EF4-FFF2-40B4-BE49-F238E27FC236}">
                <a16:creationId xmlns:a16="http://schemas.microsoft.com/office/drawing/2014/main" id="{6FEBD13C-5F04-B01E-BA2E-088B0E1F0101}"/>
              </a:ext>
            </a:extLst>
          </p:cNvPr>
          <p:cNvGrpSpPr/>
          <p:nvPr/>
        </p:nvGrpSpPr>
        <p:grpSpPr>
          <a:xfrm>
            <a:off x="2978686" y="5078446"/>
            <a:ext cx="5921445" cy="1429641"/>
            <a:chOff x="3704845" y="768949"/>
            <a:chExt cx="4834245" cy="980506"/>
          </a:xfrm>
        </p:grpSpPr>
        <p:sp>
          <p:nvSpPr>
            <p:cNvPr id="26" name="Google Shape;2031;p39">
              <a:extLst>
                <a:ext uri="{FF2B5EF4-FFF2-40B4-BE49-F238E27FC236}">
                  <a16:creationId xmlns:a16="http://schemas.microsoft.com/office/drawing/2014/main" id="{A2B43543-3329-D957-84FA-2EADB3516137}"/>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27" name="Google Shape;2032;p39">
              <a:extLst>
                <a:ext uri="{FF2B5EF4-FFF2-40B4-BE49-F238E27FC236}">
                  <a16:creationId xmlns:a16="http://schemas.microsoft.com/office/drawing/2014/main" id="{78EC39F4-3E86-BBC6-0392-0D622CA85F1C}"/>
                </a:ext>
              </a:extLst>
            </p:cNvPr>
            <p:cNvSpPr/>
            <p:nvPr/>
          </p:nvSpPr>
          <p:spPr>
            <a:xfrm>
              <a:off x="3704845" y="899066"/>
              <a:ext cx="92613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bg1"/>
                  </a:solidFill>
                  <a:latin typeface="Myriad Pro Light" panose="020B0403030403020204" pitchFamily="34" charset="0"/>
                  <a:ea typeface="Fira Sans"/>
                  <a:cs typeface="Malayalam MN" pitchFamily="2" charset="0"/>
                  <a:sym typeface="Fira Sans"/>
                </a:rPr>
                <a:t>4</a:t>
              </a:r>
              <a:endParaRPr sz="2400" dirty="0">
                <a:solidFill>
                  <a:schemeClr val="bg1"/>
                </a:solidFill>
                <a:latin typeface="Myriad Pro Light" panose="020B0403030403020204" pitchFamily="34" charset="0"/>
                <a:cs typeface="Malayalam MN" pitchFamily="2" charset="0"/>
              </a:endParaRPr>
            </a:p>
          </p:txBody>
        </p:sp>
      </p:grpSp>
      <p:sp>
        <p:nvSpPr>
          <p:cNvPr id="28" name="TextBox 27">
            <a:extLst>
              <a:ext uri="{FF2B5EF4-FFF2-40B4-BE49-F238E27FC236}">
                <a16:creationId xmlns:a16="http://schemas.microsoft.com/office/drawing/2014/main" id="{D4C86120-4F98-94EB-6337-A3264355F95C}"/>
              </a:ext>
            </a:extLst>
          </p:cNvPr>
          <p:cNvSpPr txBox="1"/>
          <p:nvPr/>
        </p:nvSpPr>
        <p:spPr>
          <a:xfrm>
            <a:off x="4234803" y="3748130"/>
            <a:ext cx="4073937" cy="830997"/>
          </a:xfrm>
          <a:prstGeom prst="rect">
            <a:avLst/>
          </a:prstGeom>
          <a:noFill/>
        </p:spPr>
        <p:txBody>
          <a:bodyPr wrap="square" rtlCol="0">
            <a:spAutoFit/>
          </a:bodyPr>
          <a:lstStyle/>
          <a:p>
            <a:r>
              <a:rPr lang="en-US" sz="2400" dirty="0">
                <a:solidFill>
                  <a:schemeClr val="bg1"/>
                </a:solidFill>
                <a:latin typeface="Myriad Pro Light" panose="020B0403030403020204" pitchFamily="34" charset="0"/>
                <a:cs typeface="Malayalam MN" pitchFamily="2" charset="0"/>
              </a:rPr>
              <a:t>Lessons transfer to peers and dating/sexual partners.</a:t>
            </a:r>
          </a:p>
        </p:txBody>
      </p:sp>
      <p:sp>
        <p:nvSpPr>
          <p:cNvPr id="3" name="TextBox 2">
            <a:extLst>
              <a:ext uri="{FF2B5EF4-FFF2-40B4-BE49-F238E27FC236}">
                <a16:creationId xmlns:a16="http://schemas.microsoft.com/office/drawing/2014/main" id="{8C2AEB1D-3A2F-EF71-715C-3E6CFBC058DD}"/>
              </a:ext>
            </a:extLst>
          </p:cNvPr>
          <p:cNvSpPr txBox="1"/>
          <p:nvPr/>
        </p:nvSpPr>
        <p:spPr>
          <a:xfrm>
            <a:off x="4234803" y="5157241"/>
            <a:ext cx="4375362" cy="1200329"/>
          </a:xfrm>
          <a:prstGeom prst="rect">
            <a:avLst/>
          </a:prstGeom>
          <a:noFill/>
        </p:spPr>
        <p:txBody>
          <a:bodyPr wrap="square" rtlCol="0">
            <a:spAutoFit/>
          </a:bodyPr>
          <a:lstStyle/>
          <a:p>
            <a:r>
              <a:rPr lang="en-US" sz="2400" dirty="0">
                <a:solidFill>
                  <a:schemeClr val="bg1"/>
                </a:solidFill>
                <a:latin typeface="Myriad Pro Light" panose="020B0403030403020204" pitchFamily="34" charset="0"/>
                <a:cs typeface="Malayalam MN" pitchFamily="2" charset="0"/>
              </a:rPr>
              <a:t>Youth are more likely to engage in identity-based bullying at key transitional times.</a:t>
            </a:r>
          </a:p>
        </p:txBody>
      </p:sp>
      <p:pic>
        <p:nvPicPr>
          <p:cNvPr id="8" name="Picture 7" descr="Logo, company name&#10;&#10;Description automatically generated">
            <a:extLst>
              <a:ext uri="{FF2B5EF4-FFF2-40B4-BE49-F238E27FC236}">
                <a16:creationId xmlns:a16="http://schemas.microsoft.com/office/drawing/2014/main" id="{B913D8FD-4C57-866A-B056-0876CAC304A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9" name="Picture 8">
            <a:extLst>
              <a:ext uri="{FF2B5EF4-FFF2-40B4-BE49-F238E27FC236}">
                <a16:creationId xmlns:a16="http://schemas.microsoft.com/office/drawing/2014/main" id="{1BD7E3EA-7B61-5E3B-ED06-B49523C8432F}"/>
              </a:ext>
            </a:extLst>
          </p:cNvPr>
          <p:cNvPicPr>
            <a:picLocks noChangeAspect="1"/>
          </p:cNvPicPr>
          <p:nvPr/>
        </p:nvPicPr>
        <p:blipFill>
          <a:blip r:embed="rId5"/>
          <a:stretch>
            <a:fillRect/>
          </a:stretch>
        </p:blipFill>
        <p:spPr>
          <a:xfrm>
            <a:off x="-216745" y="1052269"/>
            <a:ext cx="3195431" cy="3195431"/>
          </a:xfrm>
          <a:prstGeom prst="rect">
            <a:avLst/>
          </a:prstGeom>
        </p:spPr>
      </p:pic>
      <p:sp>
        <p:nvSpPr>
          <p:cNvPr id="12" name="Shape 98">
            <a:extLst>
              <a:ext uri="{FF2B5EF4-FFF2-40B4-BE49-F238E27FC236}">
                <a16:creationId xmlns:a16="http://schemas.microsoft.com/office/drawing/2014/main" id="{7CB0B0A2-EB8B-0265-4D2F-DDFA5AC2683C}"/>
              </a:ext>
            </a:extLst>
          </p:cNvPr>
          <p:cNvSpPr txBox="1">
            <a:spLocks/>
          </p:cNvSpPr>
          <p:nvPr/>
        </p:nvSpPr>
        <p:spPr bwMode="auto">
          <a:xfrm>
            <a:off x="-540074" y="4213863"/>
            <a:ext cx="3915153" cy="639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4400" kern="0" dirty="0">
                <a:solidFill>
                  <a:srgbClr val="3280B6"/>
                </a:solidFill>
                <a:latin typeface="Myriad Pro Light" panose="020B0403030403020204" pitchFamily="34" charset="0"/>
                <a:cs typeface="Malayalam MN" pitchFamily="2" charset="0"/>
              </a:rPr>
              <a:t>Summary</a:t>
            </a:r>
          </a:p>
        </p:txBody>
      </p:sp>
    </p:spTree>
    <p:custDataLst>
      <p:tags r:id="rId1"/>
    </p:custDataLst>
    <p:extLst>
      <p:ext uri="{BB962C8B-B14F-4D97-AF65-F5344CB8AC3E}">
        <p14:creationId xmlns:p14="http://schemas.microsoft.com/office/powerpoint/2010/main" val="389784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25" name="Shape 98">
            <a:extLst>
              <a:ext uri="{FF2B5EF4-FFF2-40B4-BE49-F238E27FC236}">
                <a16:creationId xmlns:a16="http://schemas.microsoft.com/office/drawing/2014/main" id="{C4A8CADC-1925-7B05-E922-55E9D383C9FD}"/>
              </a:ext>
            </a:extLst>
          </p:cNvPr>
          <p:cNvSpPr txBox="1">
            <a:spLocks/>
          </p:cNvSpPr>
          <p:nvPr/>
        </p:nvSpPr>
        <p:spPr bwMode="auto">
          <a:xfrm>
            <a:off x="233295" y="3574913"/>
            <a:ext cx="3915153" cy="639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4800" b="1" kern="0" dirty="0">
                <a:solidFill>
                  <a:srgbClr val="0080AF"/>
                </a:solidFill>
                <a:latin typeface="Myriad Pro Light" panose="020B0403030403020204" pitchFamily="34" charset="0"/>
                <a:ea typeface="Signika"/>
                <a:cs typeface="Malayalam MN" pitchFamily="2" charset="0"/>
                <a:sym typeface="Signika"/>
              </a:rPr>
              <a:t>What do we need to think about?</a:t>
            </a:r>
            <a:endParaRPr lang="en-CA" sz="4800" b="1" kern="0" dirty="0">
              <a:solidFill>
                <a:srgbClr val="0080AF"/>
              </a:solidFill>
              <a:latin typeface="Myriad Pro Light" panose="020B0403030403020204" pitchFamily="34" charset="0"/>
              <a:cs typeface="Malayalam MN" pitchFamily="2" charset="0"/>
            </a:endParaRPr>
          </a:p>
        </p:txBody>
      </p:sp>
      <p:sp>
        <p:nvSpPr>
          <p:cNvPr id="27" name="Google Shape;7496;p70">
            <a:extLst>
              <a:ext uri="{FF2B5EF4-FFF2-40B4-BE49-F238E27FC236}">
                <a16:creationId xmlns:a16="http://schemas.microsoft.com/office/drawing/2014/main" id="{6D3CDBEE-B3FE-20C4-501B-6FFE990F2446}"/>
              </a:ext>
            </a:extLst>
          </p:cNvPr>
          <p:cNvSpPr/>
          <p:nvPr/>
        </p:nvSpPr>
        <p:spPr>
          <a:xfrm>
            <a:off x="4164133" y="649285"/>
            <a:ext cx="1036899" cy="639828"/>
          </a:xfrm>
          <a:custGeom>
            <a:avLst/>
            <a:gdLst/>
            <a:ahLst/>
            <a:cxnLst/>
            <a:rect l="l" t="t" r="r" b="b"/>
            <a:pathLst>
              <a:path w="30990" h="16624" extrusionOk="0">
                <a:moveTo>
                  <a:pt x="21131" y="1180"/>
                </a:moveTo>
                <a:lnTo>
                  <a:pt x="21217" y="1244"/>
                </a:lnTo>
                <a:lnTo>
                  <a:pt x="21196" y="1244"/>
                </a:lnTo>
                <a:lnTo>
                  <a:pt x="21196" y="1266"/>
                </a:lnTo>
                <a:cubicBezTo>
                  <a:pt x="21174" y="1351"/>
                  <a:pt x="21153" y="1416"/>
                  <a:pt x="21131" y="1523"/>
                </a:cubicBezTo>
                <a:lnTo>
                  <a:pt x="21131" y="1180"/>
                </a:lnTo>
                <a:close/>
                <a:moveTo>
                  <a:pt x="21689" y="2123"/>
                </a:moveTo>
                <a:cubicBezTo>
                  <a:pt x="21410" y="2294"/>
                  <a:pt x="21196" y="2552"/>
                  <a:pt x="21067" y="2830"/>
                </a:cubicBezTo>
                <a:cubicBezTo>
                  <a:pt x="21089" y="2616"/>
                  <a:pt x="21110" y="2380"/>
                  <a:pt x="21110" y="2166"/>
                </a:cubicBezTo>
                <a:cubicBezTo>
                  <a:pt x="21131" y="2166"/>
                  <a:pt x="21153" y="2187"/>
                  <a:pt x="21174" y="2187"/>
                </a:cubicBezTo>
                <a:cubicBezTo>
                  <a:pt x="21346" y="2187"/>
                  <a:pt x="21517" y="2166"/>
                  <a:pt x="21689" y="2123"/>
                </a:cubicBezTo>
                <a:close/>
                <a:moveTo>
                  <a:pt x="21791" y="3092"/>
                </a:moveTo>
                <a:lnTo>
                  <a:pt x="21791" y="3092"/>
                </a:lnTo>
                <a:cubicBezTo>
                  <a:pt x="21496" y="3299"/>
                  <a:pt x="21219" y="3559"/>
                  <a:pt x="20960" y="3837"/>
                </a:cubicBezTo>
                <a:cubicBezTo>
                  <a:pt x="20981" y="3687"/>
                  <a:pt x="21003" y="3516"/>
                  <a:pt x="21024" y="3366"/>
                </a:cubicBezTo>
                <a:lnTo>
                  <a:pt x="21003" y="3366"/>
                </a:lnTo>
                <a:cubicBezTo>
                  <a:pt x="21294" y="3327"/>
                  <a:pt x="21567" y="3236"/>
                  <a:pt x="21791" y="3092"/>
                </a:cubicBezTo>
                <a:close/>
                <a:moveTo>
                  <a:pt x="21324" y="4073"/>
                </a:moveTo>
                <a:cubicBezTo>
                  <a:pt x="21174" y="4202"/>
                  <a:pt x="21046" y="4352"/>
                  <a:pt x="20917" y="4523"/>
                </a:cubicBezTo>
                <a:cubicBezTo>
                  <a:pt x="20939" y="4416"/>
                  <a:pt x="20939" y="4287"/>
                  <a:pt x="20939" y="4180"/>
                </a:cubicBezTo>
                <a:cubicBezTo>
                  <a:pt x="21089" y="4137"/>
                  <a:pt x="21217" y="4116"/>
                  <a:pt x="21324" y="4073"/>
                </a:cubicBezTo>
                <a:close/>
                <a:moveTo>
                  <a:pt x="21389" y="1351"/>
                </a:moveTo>
                <a:lnTo>
                  <a:pt x="21389" y="1351"/>
                </a:lnTo>
                <a:cubicBezTo>
                  <a:pt x="22717" y="2337"/>
                  <a:pt x="24025" y="3344"/>
                  <a:pt x="25332" y="4373"/>
                </a:cubicBezTo>
                <a:cubicBezTo>
                  <a:pt x="25277" y="4369"/>
                  <a:pt x="25222" y="4368"/>
                  <a:pt x="25168" y="4368"/>
                </a:cubicBezTo>
                <a:cubicBezTo>
                  <a:pt x="24907" y="4368"/>
                  <a:pt x="24659" y="4409"/>
                  <a:pt x="24410" y="4480"/>
                </a:cubicBezTo>
                <a:cubicBezTo>
                  <a:pt x="24560" y="4373"/>
                  <a:pt x="24689" y="4287"/>
                  <a:pt x="24839" y="4180"/>
                </a:cubicBezTo>
                <a:cubicBezTo>
                  <a:pt x="24925" y="4116"/>
                  <a:pt x="24882" y="3987"/>
                  <a:pt x="24775" y="3987"/>
                </a:cubicBezTo>
                <a:cubicBezTo>
                  <a:pt x="23982" y="3987"/>
                  <a:pt x="23189" y="4180"/>
                  <a:pt x="22460" y="4502"/>
                </a:cubicBezTo>
                <a:cubicBezTo>
                  <a:pt x="22336" y="4548"/>
                  <a:pt x="21598" y="4874"/>
                  <a:pt x="21455" y="4874"/>
                </a:cubicBezTo>
                <a:cubicBezTo>
                  <a:pt x="21400" y="4874"/>
                  <a:pt x="21434" y="4826"/>
                  <a:pt x="21624" y="4695"/>
                </a:cubicBezTo>
                <a:cubicBezTo>
                  <a:pt x="22117" y="4373"/>
                  <a:pt x="22653" y="4116"/>
                  <a:pt x="23210" y="3923"/>
                </a:cubicBezTo>
                <a:cubicBezTo>
                  <a:pt x="23291" y="3883"/>
                  <a:pt x="23296" y="3728"/>
                  <a:pt x="23189" y="3728"/>
                </a:cubicBezTo>
                <a:cubicBezTo>
                  <a:pt x="23182" y="3728"/>
                  <a:pt x="23175" y="3729"/>
                  <a:pt x="23167" y="3730"/>
                </a:cubicBezTo>
                <a:cubicBezTo>
                  <a:pt x="22610" y="3816"/>
                  <a:pt x="22053" y="4009"/>
                  <a:pt x="21560" y="4309"/>
                </a:cubicBezTo>
                <a:cubicBezTo>
                  <a:pt x="21331" y="4436"/>
                  <a:pt x="21222" y="4485"/>
                  <a:pt x="21189" y="4485"/>
                </a:cubicBezTo>
                <a:cubicBezTo>
                  <a:pt x="21082" y="4485"/>
                  <a:pt x="21763" y="3982"/>
                  <a:pt x="21796" y="3966"/>
                </a:cubicBezTo>
                <a:cubicBezTo>
                  <a:pt x="22117" y="3730"/>
                  <a:pt x="22482" y="3537"/>
                  <a:pt x="22824" y="3366"/>
                </a:cubicBezTo>
                <a:cubicBezTo>
                  <a:pt x="22937" y="3309"/>
                  <a:pt x="22869" y="3187"/>
                  <a:pt x="22778" y="3187"/>
                </a:cubicBezTo>
                <a:cubicBezTo>
                  <a:pt x="22765" y="3187"/>
                  <a:pt x="22752" y="3189"/>
                  <a:pt x="22739" y="3194"/>
                </a:cubicBezTo>
                <a:cubicBezTo>
                  <a:pt x="22378" y="3364"/>
                  <a:pt x="21387" y="3660"/>
                  <a:pt x="21180" y="3916"/>
                </a:cubicBezTo>
                <a:lnTo>
                  <a:pt x="21180" y="3916"/>
                </a:lnTo>
                <a:cubicBezTo>
                  <a:pt x="21479" y="3533"/>
                  <a:pt x="21862" y="3192"/>
                  <a:pt x="22182" y="2830"/>
                </a:cubicBezTo>
                <a:cubicBezTo>
                  <a:pt x="22235" y="2759"/>
                  <a:pt x="22185" y="2643"/>
                  <a:pt x="22117" y="2643"/>
                </a:cubicBezTo>
                <a:cubicBezTo>
                  <a:pt x="22103" y="2643"/>
                  <a:pt x="22089" y="2648"/>
                  <a:pt x="22074" y="2659"/>
                </a:cubicBezTo>
                <a:cubicBezTo>
                  <a:pt x="21841" y="2819"/>
                  <a:pt x="21701" y="2884"/>
                  <a:pt x="21624" y="2884"/>
                </a:cubicBezTo>
                <a:cubicBezTo>
                  <a:pt x="21386" y="2884"/>
                  <a:pt x="21778" y="2254"/>
                  <a:pt x="21924" y="1994"/>
                </a:cubicBezTo>
                <a:cubicBezTo>
                  <a:pt x="21977" y="1924"/>
                  <a:pt x="21915" y="1854"/>
                  <a:pt x="21844" y="1854"/>
                </a:cubicBezTo>
                <a:cubicBezTo>
                  <a:pt x="21828" y="1854"/>
                  <a:pt x="21812" y="1858"/>
                  <a:pt x="21796" y="1866"/>
                </a:cubicBezTo>
                <a:cubicBezTo>
                  <a:pt x="21635" y="1935"/>
                  <a:pt x="21520" y="1967"/>
                  <a:pt x="21442" y="1967"/>
                </a:cubicBezTo>
                <a:cubicBezTo>
                  <a:pt x="21226" y="1967"/>
                  <a:pt x="21279" y="1728"/>
                  <a:pt x="21389" y="1351"/>
                </a:cubicBezTo>
                <a:close/>
                <a:moveTo>
                  <a:pt x="1351" y="5102"/>
                </a:moveTo>
                <a:lnTo>
                  <a:pt x="1351" y="5102"/>
                </a:lnTo>
                <a:cubicBezTo>
                  <a:pt x="1694" y="5145"/>
                  <a:pt x="2058" y="5188"/>
                  <a:pt x="2401" y="5230"/>
                </a:cubicBezTo>
                <a:lnTo>
                  <a:pt x="1715" y="5445"/>
                </a:lnTo>
                <a:cubicBezTo>
                  <a:pt x="1649" y="5467"/>
                  <a:pt x="1634" y="5528"/>
                  <a:pt x="1652" y="5580"/>
                </a:cubicBezTo>
                <a:lnTo>
                  <a:pt x="1652" y="5580"/>
                </a:lnTo>
                <a:cubicBezTo>
                  <a:pt x="1557" y="5419"/>
                  <a:pt x="1457" y="5260"/>
                  <a:pt x="1351" y="5102"/>
                </a:cubicBezTo>
                <a:close/>
                <a:moveTo>
                  <a:pt x="2525" y="5380"/>
                </a:moveTo>
                <a:cubicBezTo>
                  <a:pt x="2616" y="5380"/>
                  <a:pt x="2628" y="5440"/>
                  <a:pt x="2465" y="5616"/>
                </a:cubicBezTo>
                <a:cubicBezTo>
                  <a:pt x="2294" y="5788"/>
                  <a:pt x="2101" y="5938"/>
                  <a:pt x="1930" y="6088"/>
                </a:cubicBezTo>
                <a:cubicBezTo>
                  <a:pt x="1850" y="5929"/>
                  <a:pt x="1766" y="5775"/>
                  <a:pt x="1678" y="5623"/>
                </a:cubicBezTo>
                <a:lnTo>
                  <a:pt x="1678" y="5623"/>
                </a:lnTo>
                <a:cubicBezTo>
                  <a:pt x="1698" y="5646"/>
                  <a:pt x="1726" y="5661"/>
                  <a:pt x="1760" y="5661"/>
                </a:cubicBezTo>
                <a:cubicBezTo>
                  <a:pt x="1766" y="5661"/>
                  <a:pt x="1773" y="5660"/>
                  <a:pt x="1780" y="5659"/>
                </a:cubicBezTo>
                <a:cubicBezTo>
                  <a:pt x="1823" y="5630"/>
                  <a:pt x="2339" y="5380"/>
                  <a:pt x="2525" y="5380"/>
                </a:cubicBezTo>
                <a:close/>
                <a:moveTo>
                  <a:pt x="12407" y="5488"/>
                </a:moveTo>
                <a:cubicBezTo>
                  <a:pt x="12412" y="5488"/>
                  <a:pt x="12328" y="5542"/>
                  <a:pt x="12109" y="5680"/>
                </a:cubicBezTo>
                <a:cubicBezTo>
                  <a:pt x="11437" y="6091"/>
                  <a:pt x="10748" y="6486"/>
                  <a:pt x="10057" y="6879"/>
                </a:cubicBezTo>
                <a:lnTo>
                  <a:pt x="10057" y="6879"/>
                </a:lnTo>
                <a:cubicBezTo>
                  <a:pt x="10409" y="6655"/>
                  <a:pt x="10785" y="6454"/>
                  <a:pt x="11145" y="6238"/>
                </a:cubicBezTo>
                <a:cubicBezTo>
                  <a:pt x="11295" y="6154"/>
                  <a:pt x="12391" y="5488"/>
                  <a:pt x="12407" y="5488"/>
                </a:cubicBezTo>
                <a:close/>
                <a:moveTo>
                  <a:pt x="3773" y="5745"/>
                </a:moveTo>
                <a:lnTo>
                  <a:pt x="3794" y="5766"/>
                </a:lnTo>
                <a:cubicBezTo>
                  <a:pt x="3473" y="5852"/>
                  <a:pt x="2722" y="6773"/>
                  <a:pt x="2358" y="7223"/>
                </a:cubicBezTo>
                <a:cubicBezTo>
                  <a:pt x="2251" y="6923"/>
                  <a:pt x="2165" y="6645"/>
                  <a:pt x="2037" y="6366"/>
                </a:cubicBezTo>
                <a:cubicBezTo>
                  <a:pt x="2615" y="6152"/>
                  <a:pt x="3194" y="5916"/>
                  <a:pt x="3773" y="5745"/>
                </a:cubicBezTo>
                <a:close/>
                <a:moveTo>
                  <a:pt x="2980" y="5316"/>
                </a:moveTo>
                <a:cubicBezTo>
                  <a:pt x="3923" y="5380"/>
                  <a:pt x="4844" y="5445"/>
                  <a:pt x="5787" y="5488"/>
                </a:cubicBezTo>
                <a:cubicBezTo>
                  <a:pt x="5101" y="5809"/>
                  <a:pt x="4458" y="6216"/>
                  <a:pt x="3858" y="6666"/>
                </a:cubicBezTo>
                <a:cubicBezTo>
                  <a:pt x="3730" y="6740"/>
                  <a:pt x="2772" y="7251"/>
                  <a:pt x="2630" y="7251"/>
                </a:cubicBezTo>
                <a:cubicBezTo>
                  <a:pt x="2606" y="7251"/>
                  <a:pt x="2606" y="7236"/>
                  <a:pt x="2637" y="7202"/>
                </a:cubicBezTo>
                <a:cubicBezTo>
                  <a:pt x="3130" y="6645"/>
                  <a:pt x="3730" y="6195"/>
                  <a:pt x="4223" y="5638"/>
                </a:cubicBezTo>
                <a:cubicBezTo>
                  <a:pt x="4282" y="5578"/>
                  <a:pt x="4232" y="5464"/>
                  <a:pt x="4156" y="5464"/>
                </a:cubicBezTo>
                <a:cubicBezTo>
                  <a:pt x="4150" y="5464"/>
                  <a:pt x="4143" y="5465"/>
                  <a:pt x="4137" y="5466"/>
                </a:cubicBezTo>
                <a:cubicBezTo>
                  <a:pt x="3451" y="5638"/>
                  <a:pt x="2765" y="5873"/>
                  <a:pt x="2122" y="6130"/>
                </a:cubicBezTo>
                <a:cubicBezTo>
                  <a:pt x="2094" y="6142"/>
                  <a:pt x="2077" y="6148"/>
                  <a:pt x="2070" y="6148"/>
                </a:cubicBezTo>
                <a:cubicBezTo>
                  <a:pt x="2009" y="6148"/>
                  <a:pt x="2556" y="5807"/>
                  <a:pt x="2594" y="5788"/>
                </a:cubicBezTo>
                <a:cubicBezTo>
                  <a:pt x="2744" y="5638"/>
                  <a:pt x="2873" y="5488"/>
                  <a:pt x="2980" y="5316"/>
                </a:cubicBezTo>
                <a:close/>
                <a:moveTo>
                  <a:pt x="5809" y="5616"/>
                </a:moveTo>
                <a:lnTo>
                  <a:pt x="5809" y="5616"/>
                </a:lnTo>
                <a:cubicBezTo>
                  <a:pt x="5380" y="6002"/>
                  <a:pt x="4908" y="6345"/>
                  <a:pt x="4458" y="6666"/>
                </a:cubicBezTo>
                <a:cubicBezTo>
                  <a:pt x="3837" y="7138"/>
                  <a:pt x="3194" y="7588"/>
                  <a:pt x="2551" y="8038"/>
                </a:cubicBezTo>
                <a:cubicBezTo>
                  <a:pt x="2530" y="7845"/>
                  <a:pt x="2487" y="7674"/>
                  <a:pt x="2422" y="7502"/>
                </a:cubicBezTo>
                <a:lnTo>
                  <a:pt x="2422" y="7502"/>
                </a:lnTo>
                <a:lnTo>
                  <a:pt x="2444" y="7523"/>
                </a:lnTo>
                <a:cubicBezTo>
                  <a:pt x="3515" y="7288"/>
                  <a:pt x="4330" y="6559"/>
                  <a:pt x="5230" y="5980"/>
                </a:cubicBezTo>
                <a:cubicBezTo>
                  <a:pt x="5444" y="5895"/>
                  <a:pt x="5637" y="5766"/>
                  <a:pt x="5809" y="5616"/>
                </a:cubicBezTo>
                <a:close/>
                <a:moveTo>
                  <a:pt x="6237" y="5509"/>
                </a:moveTo>
                <a:cubicBezTo>
                  <a:pt x="6601" y="5509"/>
                  <a:pt x="6966" y="5530"/>
                  <a:pt x="7330" y="5530"/>
                </a:cubicBezTo>
                <a:cubicBezTo>
                  <a:pt x="6044" y="6195"/>
                  <a:pt x="4866" y="7052"/>
                  <a:pt x="3558" y="7695"/>
                </a:cubicBezTo>
                <a:lnTo>
                  <a:pt x="3558" y="7716"/>
                </a:lnTo>
                <a:cubicBezTo>
                  <a:pt x="3069" y="7961"/>
                  <a:pt x="2856" y="8055"/>
                  <a:pt x="2815" y="8055"/>
                </a:cubicBezTo>
                <a:cubicBezTo>
                  <a:pt x="2702" y="8055"/>
                  <a:pt x="3908" y="7337"/>
                  <a:pt x="4223" y="7116"/>
                </a:cubicBezTo>
                <a:cubicBezTo>
                  <a:pt x="4908" y="6602"/>
                  <a:pt x="5594" y="6066"/>
                  <a:pt x="6237" y="5509"/>
                </a:cubicBezTo>
                <a:close/>
                <a:moveTo>
                  <a:pt x="27282" y="6838"/>
                </a:moveTo>
                <a:lnTo>
                  <a:pt x="27111" y="6945"/>
                </a:lnTo>
                <a:cubicBezTo>
                  <a:pt x="26553" y="7266"/>
                  <a:pt x="25975" y="7545"/>
                  <a:pt x="25396" y="7824"/>
                </a:cubicBezTo>
                <a:lnTo>
                  <a:pt x="23896" y="8552"/>
                </a:lnTo>
                <a:cubicBezTo>
                  <a:pt x="24968" y="7931"/>
                  <a:pt x="26082" y="7373"/>
                  <a:pt x="27196" y="6859"/>
                </a:cubicBezTo>
                <a:lnTo>
                  <a:pt x="27282" y="6838"/>
                </a:lnTo>
                <a:close/>
                <a:moveTo>
                  <a:pt x="7823" y="5530"/>
                </a:moveTo>
                <a:cubicBezTo>
                  <a:pt x="6451" y="6923"/>
                  <a:pt x="4330" y="7545"/>
                  <a:pt x="2680" y="8574"/>
                </a:cubicBezTo>
                <a:lnTo>
                  <a:pt x="2680" y="8595"/>
                </a:lnTo>
                <a:cubicBezTo>
                  <a:pt x="2658" y="8488"/>
                  <a:pt x="2637" y="8381"/>
                  <a:pt x="2615" y="8295"/>
                </a:cubicBezTo>
                <a:cubicBezTo>
                  <a:pt x="3537" y="7974"/>
                  <a:pt x="4416" y="7545"/>
                  <a:pt x="5230" y="7009"/>
                </a:cubicBezTo>
                <a:cubicBezTo>
                  <a:pt x="5766" y="6709"/>
                  <a:pt x="6259" y="6366"/>
                  <a:pt x="6773" y="6066"/>
                </a:cubicBezTo>
                <a:cubicBezTo>
                  <a:pt x="7051" y="5895"/>
                  <a:pt x="7480" y="5745"/>
                  <a:pt x="7780" y="5530"/>
                </a:cubicBezTo>
                <a:close/>
                <a:moveTo>
                  <a:pt x="8573" y="5530"/>
                </a:moveTo>
                <a:cubicBezTo>
                  <a:pt x="6773" y="6302"/>
                  <a:pt x="5380" y="7909"/>
                  <a:pt x="3494" y="8531"/>
                </a:cubicBezTo>
                <a:cubicBezTo>
                  <a:pt x="3232" y="8616"/>
                  <a:pt x="3091" y="8651"/>
                  <a:pt x="3034" y="8651"/>
                </a:cubicBezTo>
                <a:cubicBezTo>
                  <a:pt x="2848" y="8651"/>
                  <a:pt x="3552" y="8282"/>
                  <a:pt x="3880" y="8102"/>
                </a:cubicBezTo>
                <a:cubicBezTo>
                  <a:pt x="4458" y="7781"/>
                  <a:pt x="5037" y="7502"/>
                  <a:pt x="5616" y="7202"/>
                </a:cubicBezTo>
                <a:cubicBezTo>
                  <a:pt x="6516" y="6773"/>
                  <a:pt x="7352" y="6216"/>
                  <a:pt x="8080" y="5530"/>
                </a:cubicBezTo>
                <a:close/>
                <a:moveTo>
                  <a:pt x="9195" y="5552"/>
                </a:moveTo>
                <a:cubicBezTo>
                  <a:pt x="8980" y="5723"/>
                  <a:pt x="8766" y="5873"/>
                  <a:pt x="8552" y="6023"/>
                </a:cubicBezTo>
                <a:lnTo>
                  <a:pt x="8552" y="6045"/>
                </a:lnTo>
                <a:cubicBezTo>
                  <a:pt x="7952" y="6473"/>
                  <a:pt x="7330" y="6881"/>
                  <a:pt x="6666" y="7245"/>
                </a:cubicBezTo>
                <a:cubicBezTo>
                  <a:pt x="5401" y="7995"/>
                  <a:pt x="4051" y="8659"/>
                  <a:pt x="2765" y="9409"/>
                </a:cubicBezTo>
                <a:cubicBezTo>
                  <a:pt x="2765" y="9238"/>
                  <a:pt x="2744" y="9045"/>
                  <a:pt x="2722" y="8874"/>
                </a:cubicBezTo>
                <a:cubicBezTo>
                  <a:pt x="4823" y="8681"/>
                  <a:pt x="6366" y="6988"/>
                  <a:pt x="8123" y="5980"/>
                </a:cubicBezTo>
                <a:cubicBezTo>
                  <a:pt x="8359" y="5830"/>
                  <a:pt x="8680" y="5659"/>
                  <a:pt x="8937" y="5552"/>
                </a:cubicBezTo>
                <a:close/>
                <a:moveTo>
                  <a:pt x="10673" y="5509"/>
                </a:moveTo>
                <a:cubicBezTo>
                  <a:pt x="8144" y="6388"/>
                  <a:pt x="6044" y="8188"/>
                  <a:pt x="3558" y="9238"/>
                </a:cubicBezTo>
                <a:cubicBezTo>
                  <a:pt x="3105" y="9421"/>
                  <a:pt x="2908" y="9509"/>
                  <a:pt x="2902" y="9509"/>
                </a:cubicBezTo>
                <a:cubicBezTo>
                  <a:pt x="2896" y="9509"/>
                  <a:pt x="3175" y="9378"/>
                  <a:pt x="3623" y="9131"/>
                </a:cubicBezTo>
                <a:cubicBezTo>
                  <a:pt x="4437" y="8659"/>
                  <a:pt x="5208" y="8274"/>
                  <a:pt x="5980" y="7845"/>
                </a:cubicBezTo>
                <a:cubicBezTo>
                  <a:pt x="7244" y="7181"/>
                  <a:pt x="8423" y="6409"/>
                  <a:pt x="9516" y="5509"/>
                </a:cubicBezTo>
                <a:close/>
                <a:moveTo>
                  <a:pt x="26275" y="9495"/>
                </a:moveTo>
                <a:cubicBezTo>
                  <a:pt x="25932" y="9688"/>
                  <a:pt x="25589" y="9902"/>
                  <a:pt x="25268" y="10117"/>
                </a:cubicBezTo>
                <a:cubicBezTo>
                  <a:pt x="25212" y="10142"/>
                  <a:pt x="25157" y="10170"/>
                  <a:pt x="25103" y="10199"/>
                </a:cubicBezTo>
                <a:lnTo>
                  <a:pt x="25103" y="10199"/>
                </a:lnTo>
                <a:cubicBezTo>
                  <a:pt x="25483" y="9951"/>
                  <a:pt x="25870" y="9719"/>
                  <a:pt x="26275" y="9495"/>
                </a:cubicBezTo>
                <a:close/>
                <a:moveTo>
                  <a:pt x="10202" y="5916"/>
                </a:moveTo>
                <a:lnTo>
                  <a:pt x="10202" y="5916"/>
                </a:lnTo>
                <a:cubicBezTo>
                  <a:pt x="10009" y="6023"/>
                  <a:pt x="9816" y="6152"/>
                  <a:pt x="9623" y="6259"/>
                </a:cubicBezTo>
                <a:cubicBezTo>
                  <a:pt x="8830" y="6752"/>
                  <a:pt x="8059" y="7266"/>
                  <a:pt x="7244" y="7738"/>
                </a:cubicBezTo>
                <a:cubicBezTo>
                  <a:pt x="5723" y="8595"/>
                  <a:pt x="4223" y="9367"/>
                  <a:pt x="2808" y="10374"/>
                </a:cubicBezTo>
                <a:cubicBezTo>
                  <a:pt x="2808" y="10145"/>
                  <a:pt x="2808" y="9936"/>
                  <a:pt x="2789" y="9709"/>
                </a:cubicBezTo>
                <a:lnTo>
                  <a:pt x="2789" y="9709"/>
                </a:lnTo>
                <a:cubicBezTo>
                  <a:pt x="5467" y="8873"/>
                  <a:pt x="7609" y="6987"/>
                  <a:pt x="10202" y="5916"/>
                </a:cubicBezTo>
                <a:close/>
                <a:moveTo>
                  <a:pt x="12216" y="5466"/>
                </a:moveTo>
                <a:lnTo>
                  <a:pt x="12216" y="5466"/>
                </a:lnTo>
                <a:cubicBezTo>
                  <a:pt x="9216" y="6859"/>
                  <a:pt x="6623" y="8981"/>
                  <a:pt x="3558" y="10267"/>
                </a:cubicBezTo>
                <a:cubicBezTo>
                  <a:pt x="3134" y="10442"/>
                  <a:pt x="2934" y="10512"/>
                  <a:pt x="2880" y="10512"/>
                </a:cubicBezTo>
                <a:cubicBezTo>
                  <a:pt x="2741" y="10512"/>
                  <a:pt x="3535" y="10066"/>
                  <a:pt x="3965" y="9774"/>
                </a:cubicBezTo>
                <a:cubicBezTo>
                  <a:pt x="4780" y="9217"/>
                  <a:pt x="5616" y="8745"/>
                  <a:pt x="6473" y="8338"/>
                </a:cubicBezTo>
                <a:cubicBezTo>
                  <a:pt x="8166" y="7523"/>
                  <a:pt x="9645" y="6388"/>
                  <a:pt x="11295" y="5509"/>
                </a:cubicBezTo>
                <a:cubicBezTo>
                  <a:pt x="11316" y="5509"/>
                  <a:pt x="11316" y="5509"/>
                  <a:pt x="11338" y="5488"/>
                </a:cubicBezTo>
                <a:cubicBezTo>
                  <a:pt x="11638" y="5488"/>
                  <a:pt x="11916" y="5488"/>
                  <a:pt x="12216" y="5466"/>
                </a:cubicBezTo>
                <a:close/>
                <a:moveTo>
                  <a:pt x="22032" y="8595"/>
                </a:moveTo>
                <a:lnTo>
                  <a:pt x="21067" y="9109"/>
                </a:lnTo>
                <a:cubicBezTo>
                  <a:pt x="20124" y="9624"/>
                  <a:pt x="19203" y="10202"/>
                  <a:pt x="18281" y="10760"/>
                </a:cubicBezTo>
                <a:lnTo>
                  <a:pt x="18024" y="10910"/>
                </a:lnTo>
                <a:cubicBezTo>
                  <a:pt x="18345" y="10674"/>
                  <a:pt x="18667" y="10438"/>
                  <a:pt x="18988" y="10224"/>
                </a:cubicBezTo>
                <a:cubicBezTo>
                  <a:pt x="19888" y="9645"/>
                  <a:pt x="20853" y="9131"/>
                  <a:pt x="21817" y="8702"/>
                </a:cubicBezTo>
                <a:lnTo>
                  <a:pt x="22032" y="8595"/>
                </a:lnTo>
                <a:close/>
                <a:moveTo>
                  <a:pt x="4608" y="10009"/>
                </a:moveTo>
                <a:lnTo>
                  <a:pt x="4608" y="10009"/>
                </a:lnTo>
                <a:cubicBezTo>
                  <a:pt x="3965" y="10460"/>
                  <a:pt x="3344" y="10931"/>
                  <a:pt x="2744" y="11445"/>
                </a:cubicBezTo>
                <a:cubicBezTo>
                  <a:pt x="2765" y="11188"/>
                  <a:pt x="2787" y="10974"/>
                  <a:pt x="2787" y="10738"/>
                </a:cubicBezTo>
                <a:lnTo>
                  <a:pt x="2787" y="10760"/>
                </a:lnTo>
                <a:cubicBezTo>
                  <a:pt x="3408" y="10545"/>
                  <a:pt x="4030" y="10288"/>
                  <a:pt x="4608" y="10009"/>
                </a:cubicBezTo>
                <a:close/>
                <a:moveTo>
                  <a:pt x="26918" y="5595"/>
                </a:moveTo>
                <a:cubicBezTo>
                  <a:pt x="27239" y="5809"/>
                  <a:pt x="27561" y="6066"/>
                  <a:pt x="27904" y="6323"/>
                </a:cubicBezTo>
                <a:lnTo>
                  <a:pt x="27904" y="6345"/>
                </a:lnTo>
                <a:cubicBezTo>
                  <a:pt x="25653" y="7309"/>
                  <a:pt x="23489" y="8466"/>
                  <a:pt x="21453" y="9838"/>
                </a:cubicBezTo>
                <a:cubicBezTo>
                  <a:pt x="20446" y="10417"/>
                  <a:pt x="19417" y="10995"/>
                  <a:pt x="18367" y="11510"/>
                </a:cubicBezTo>
                <a:lnTo>
                  <a:pt x="18281" y="11552"/>
                </a:lnTo>
                <a:lnTo>
                  <a:pt x="18410" y="11445"/>
                </a:lnTo>
                <a:cubicBezTo>
                  <a:pt x="18946" y="11102"/>
                  <a:pt x="19524" y="10781"/>
                  <a:pt x="20060" y="10460"/>
                </a:cubicBezTo>
                <a:cubicBezTo>
                  <a:pt x="22182" y="9217"/>
                  <a:pt x="24325" y="8059"/>
                  <a:pt x="26361" y="6645"/>
                </a:cubicBezTo>
                <a:cubicBezTo>
                  <a:pt x="26425" y="6623"/>
                  <a:pt x="26489" y="6581"/>
                  <a:pt x="26532" y="6516"/>
                </a:cubicBezTo>
                <a:lnTo>
                  <a:pt x="26982" y="6216"/>
                </a:lnTo>
                <a:cubicBezTo>
                  <a:pt x="27073" y="6144"/>
                  <a:pt x="27025" y="6009"/>
                  <a:pt x="26930" y="6009"/>
                </a:cubicBezTo>
                <a:cubicBezTo>
                  <a:pt x="26913" y="6009"/>
                  <a:pt x="26894" y="6014"/>
                  <a:pt x="26875" y="6023"/>
                </a:cubicBezTo>
                <a:cubicBezTo>
                  <a:pt x="25675" y="6709"/>
                  <a:pt x="24453" y="7352"/>
                  <a:pt x="23232" y="7974"/>
                </a:cubicBezTo>
                <a:cubicBezTo>
                  <a:pt x="24518" y="7288"/>
                  <a:pt x="25761" y="6495"/>
                  <a:pt x="26918" y="5595"/>
                </a:cubicBezTo>
                <a:close/>
                <a:moveTo>
                  <a:pt x="14166" y="5402"/>
                </a:moveTo>
                <a:cubicBezTo>
                  <a:pt x="12581" y="6088"/>
                  <a:pt x="11188" y="7116"/>
                  <a:pt x="9709" y="7952"/>
                </a:cubicBezTo>
                <a:cubicBezTo>
                  <a:pt x="8787" y="8466"/>
                  <a:pt x="7780" y="8874"/>
                  <a:pt x="6816" y="9324"/>
                </a:cubicBezTo>
                <a:cubicBezTo>
                  <a:pt x="5787" y="9838"/>
                  <a:pt x="4801" y="10395"/>
                  <a:pt x="3837" y="11038"/>
                </a:cubicBezTo>
                <a:cubicBezTo>
                  <a:pt x="3550" y="11243"/>
                  <a:pt x="3106" y="11370"/>
                  <a:pt x="2824" y="11606"/>
                </a:cubicBezTo>
                <a:lnTo>
                  <a:pt x="2824" y="11606"/>
                </a:lnTo>
                <a:cubicBezTo>
                  <a:pt x="3347" y="11147"/>
                  <a:pt x="3872" y="10729"/>
                  <a:pt x="4437" y="10352"/>
                </a:cubicBezTo>
                <a:cubicBezTo>
                  <a:pt x="5380" y="9709"/>
                  <a:pt x="6344" y="9109"/>
                  <a:pt x="7352" y="8574"/>
                </a:cubicBezTo>
                <a:cubicBezTo>
                  <a:pt x="9173" y="7545"/>
                  <a:pt x="11038" y="6602"/>
                  <a:pt x="12795" y="5445"/>
                </a:cubicBezTo>
                <a:lnTo>
                  <a:pt x="14166" y="5402"/>
                </a:lnTo>
                <a:close/>
                <a:moveTo>
                  <a:pt x="28118" y="6538"/>
                </a:moveTo>
                <a:lnTo>
                  <a:pt x="28482" y="6816"/>
                </a:lnTo>
                <a:cubicBezTo>
                  <a:pt x="26961" y="7438"/>
                  <a:pt x="25503" y="8209"/>
                  <a:pt x="24110" y="9088"/>
                </a:cubicBezTo>
                <a:cubicBezTo>
                  <a:pt x="23167" y="9538"/>
                  <a:pt x="22160" y="9945"/>
                  <a:pt x="21324" y="10545"/>
                </a:cubicBezTo>
                <a:cubicBezTo>
                  <a:pt x="20874" y="10867"/>
                  <a:pt x="20424" y="11188"/>
                  <a:pt x="19931" y="11467"/>
                </a:cubicBezTo>
                <a:cubicBezTo>
                  <a:pt x="19476" y="11741"/>
                  <a:pt x="19261" y="11847"/>
                  <a:pt x="19201" y="11847"/>
                </a:cubicBezTo>
                <a:cubicBezTo>
                  <a:pt x="19026" y="11847"/>
                  <a:pt x="20165" y="10950"/>
                  <a:pt x="20531" y="10695"/>
                </a:cubicBezTo>
                <a:cubicBezTo>
                  <a:pt x="20789" y="10481"/>
                  <a:pt x="21089" y="10288"/>
                  <a:pt x="21389" y="10095"/>
                </a:cubicBezTo>
                <a:lnTo>
                  <a:pt x="22567" y="9431"/>
                </a:lnTo>
                <a:cubicBezTo>
                  <a:pt x="24389" y="8424"/>
                  <a:pt x="26361" y="7674"/>
                  <a:pt x="28118" y="6538"/>
                </a:cubicBezTo>
                <a:close/>
                <a:moveTo>
                  <a:pt x="22739" y="9967"/>
                </a:moveTo>
                <a:lnTo>
                  <a:pt x="22739" y="9967"/>
                </a:lnTo>
                <a:cubicBezTo>
                  <a:pt x="21860" y="10588"/>
                  <a:pt x="20981" y="11252"/>
                  <a:pt x="20146" y="11960"/>
                </a:cubicBezTo>
                <a:lnTo>
                  <a:pt x="19203" y="11981"/>
                </a:lnTo>
                <a:cubicBezTo>
                  <a:pt x="20467" y="11617"/>
                  <a:pt x="21517" y="10588"/>
                  <a:pt x="22674" y="10009"/>
                </a:cubicBezTo>
                <a:lnTo>
                  <a:pt x="22739" y="9967"/>
                </a:lnTo>
                <a:close/>
                <a:moveTo>
                  <a:pt x="27454" y="8316"/>
                </a:moveTo>
                <a:cubicBezTo>
                  <a:pt x="27239" y="8424"/>
                  <a:pt x="27025" y="8531"/>
                  <a:pt x="26811" y="8616"/>
                </a:cubicBezTo>
                <a:cubicBezTo>
                  <a:pt x="26146" y="8916"/>
                  <a:pt x="25503" y="9259"/>
                  <a:pt x="24882" y="9624"/>
                </a:cubicBezTo>
                <a:cubicBezTo>
                  <a:pt x="23703" y="10352"/>
                  <a:pt x="22610" y="11145"/>
                  <a:pt x="21517" y="11981"/>
                </a:cubicBezTo>
                <a:lnTo>
                  <a:pt x="21539" y="12003"/>
                </a:lnTo>
                <a:cubicBezTo>
                  <a:pt x="21474" y="11981"/>
                  <a:pt x="21389" y="11960"/>
                  <a:pt x="21324" y="11960"/>
                </a:cubicBezTo>
                <a:lnTo>
                  <a:pt x="20831" y="11960"/>
                </a:lnTo>
                <a:cubicBezTo>
                  <a:pt x="21710" y="11531"/>
                  <a:pt x="22567" y="11017"/>
                  <a:pt x="23382" y="10460"/>
                </a:cubicBezTo>
                <a:cubicBezTo>
                  <a:pt x="24668" y="9624"/>
                  <a:pt x="26039" y="8916"/>
                  <a:pt x="27454" y="8316"/>
                </a:cubicBezTo>
                <a:close/>
                <a:moveTo>
                  <a:pt x="19803" y="10952"/>
                </a:moveTo>
                <a:lnTo>
                  <a:pt x="19803" y="10974"/>
                </a:lnTo>
                <a:cubicBezTo>
                  <a:pt x="19396" y="11274"/>
                  <a:pt x="18967" y="11595"/>
                  <a:pt x="18560" y="11938"/>
                </a:cubicBezTo>
                <a:cubicBezTo>
                  <a:pt x="18538" y="11938"/>
                  <a:pt x="18517" y="11981"/>
                  <a:pt x="18538" y="12003"/>
                </a:cubicBezTo>
                <a:lnTo>
                  <a:pt x="17617" y="12045"/>
                </a:lnTo>
                <a:cubicBezTo>
                  <a:pt x="18367" y="11702"/>
                  <a:pt x="19096" y="11338"/>
                  <a:pt x="19803" y="10952"/>
                </a:cubicBezTo>
                <a:close/>
                <a:moveTo>
                  <a:pt x="24946" y="7309"/>
                </a:moveTo>
                <a:cubicBezTo>
                  <a:pt x="24132" y="7845"/>
                  <a:pt x="23296" y="8338"/>
                  <a:pt x="22460" y="8831"/>
                </a:cubicBezTo>
                <a:cubicBezTo>
                  <a:pt x="20660" y="9859"/>
                  <a:pt x="18838" y="10888"/>
                  <a:pt x="17103" y="12045"/>
                </a:cubicBezTo>
                <a:lnTo>
                  <a:pt x="17081" y="12045"/>
                </a:lnTo>
                <a:lnTo>
                  <a:pt x="16160" y="12088"/>
                </a:lnTo>
                <a:cubicBezTo>
                  <a:pt x="17617" y="11424"/>
                  <a:pt x="18967" y="10545"/>
                  <a:pt x="20360" y="9731"/>
                </a:cubicBezTo>
                <a:cubicBezTo>
                  <a:pt x="21839" y="8852"/>
                  <a:pt x="23425" y="8145"/>
                  <a:pt x="24946" y="7309"/>
                </a:cubicBezTo>
                <a:close/>
                <a:moveTo>
                  <a:pt x="26493" y="5575"/>
                </a:moveTo>
                <a:cubicBezTo>
                  <a:pt x="26541" y="5575"/>
                  <a:pt x="26454" y="5666"/>
                  <a:pt x="26125" y="5916"/>
                </a:cubicBezTo>
                <a:cubicBezTo>
                  <a:pt x="25610" y="6302"/>
                  <a:pt x="25096" y="6623"/>
                  <a:pt x="24560" y="6966"/>
                </a:cubicBezTo>
                <a:cubicBezTo>
                  <a:pt x="23510" y="7609"/>
                  <a:pt x="22417" y="8166"/>
                  <a:pt x="21303" y="8724"/>
                </a:cubicBezTo>
                <a:cubicBezTo>
                  <a:pt x="19331" y="9731"/>
                  <a:pt x="17595" y="11188"/>
                  <a:pt x="15581" y="12110"/>
                </a:cubicBezTo>
                <a:lnTo>
                  <a:pt x="13566" y="12217"/>
                </a:lnTo>
                <a:cubicBezTo>
                  <a:pt x="17681" y="10524"/>
                  <a:pt x="21453" y="8209"/>
                  <a:pt x="25375" y="6152"/>
                </a:cubicBezTo>
                <a:cubicBezTo>
                  <a:pt x="25597" y="6033"/>
                  <a:pt x="26385" y="5575"/>
                  <a:pt x="26493" y="5575"/>
                </a:cubicBezTo>
                <a:close/>
                <a:moveTo>
                  <a:pt x="16481" y="5338"/>
                </a:moveTo>
                <a:lnTo>
                  <a:pt x="16481" y="5338"/>
                </a:lnTo>
                <a:cubicBezTo>
                  <a:pt x="15409" y="5873"/>
                  <a:pt x="14402" y="6473"/>
                  <a:pt x="13416" y="7159"/>
                </a:cubicBezTo>
                <a:cubicBezTo>
                  <a:pt x="12623" y="7588"/>
                  <a:pt x="11831" y="7995"/>
                  <a:pt x="10995" y="8381"/>
                </a:cubicBezTo>
                <a:cubicBezTo>
                  <a:pt x="8680" y="9452"/>
                  <a:pt x="6516" y="10760"/>
                  <a:pt x="4266" y="11960"/>
                </a:cubicBezTo>
                <a:cubicBezTo>
                  <a:pt x="4030" y="12088"/>
                  <a:pt x="3773" y="12195"/>
                  <a:pt x="3515" y="12303"/>
                </a:cubicBezTo>
                <a:cubicBezTo>
                  <a:pt x="3880" y="12110"/>
                  <a:pt x="4223" y="11895"/>
                  <a:pt x="4587" y="11681"/>
                </a:cubicBezTo>
                <a:cubicBezTo>
                  <a:pt x="5787" y="10931"/>
                  <a:pt x="6901" y="10095"/>
                  <a:pt x="8102" y="9345"/>
                </a:cubicBezTo>
                <a:cubicBezTo>
                  <a:pt x="10288" y="7952"/>
                  <a:pt x="12559" y="6495"/>
                  <a:pt x="14917" y="5380"/>
                </a:cubicBezTo>
                <a:lnTo>
                  <a:pt x="16481" y="5338"/>
                </a:lnTo>
                <a:close/>
                <a:moveTo>
                  <a:pt x="24432" y="4245"/>
                </a:moveTo>
                <a:lnTo>
                  <a:pt x="24432" y="4245"/>
                </a:lnTo>
                <a:cubicBezTo>
                  <a:pt x="24110" y="4480"/>
                  <a:pt x="23767" y="4673"/>
                  <a:pt x="23382" y="4823"/>
                </a:cubicBezTo>
                <a:lnTo>
                  <a:pt x="23167" y="4930"/>
                </a:lnTo>
                <a:cubicBezTo>
                  <a:pt x="22760" y="5080"/>
                  <a:pt x="22374" y="5230"/>
                  <a:pt x="21989" y="5402"/>
                </a:cubicBezTo>
                <a:cubicBezTo>
                  <a:pt x="21646" y="5445"/>
                  <a:pt x="21496" y="5509"/>
                  <a:pt x="21539" y="5595"/>
                </a:cubicBezTo>
                <a:cubicBezTo>
                  <a:pt x="21432" y="5638"/>
                  <a:pt x="21346" y="5702"/>
                  <a:pt x="21239" y="5745"/>
                </a:cubicBezTo>
                <a:cubicBezTo>
                  <a:pt x="21162" y="5802"/>
                  <a:pt x="21205" y="5944"/>
                  <a:pt x="21291" y="5944"/>
                </a:cubicBezTo>
                <a:cubicBezTo>
                  <a:pt x="21302" y="5944"/>
                  <a:pt x="21313" y="5942"/>
                  <a:pt x="21324" y="5938"/>
                </a:cubicBezTo>
                <a:cubicBezTo>
                  <a:pt x="22332" y="5552"/>
                  <a:pt x="23296" y="5038"/>
                  <a:pt x="24346" y="4695"/>
                </a:cubicBezTo>
                <a:cubicBezTo>
                  <a:pt x="24646" y="4609"/>
                  <a:pt x="24968" y="4566"/>
                  <a:pt x="25289" y="4566"/>
                </a:cubicBezTo>
                <a:cubicBezTo>
                  <a:pt x="24946" y="4566"/>
                  <a:pt x="24389" y="4995"/>
                  <a:pt x="24003" y="5123"/>
                </a:cubicBezTo>
                <a:cubicBezTo>
                  <a:pt x="23467" y="5295"/>
                  <a:pt x="22953" y="5509"/>
                  <a:pt x="22439" y="5745"/>
                </a:cubicBezTo>
                <a:cubicBezTo>
                  <a:pt x="21153" y="6409"/>
                  <a:pt x="20039" y="7416"/>
                  <a:pt x="18753" y="8124"/>
                </a:cubicBezTo>
                <a:cubicBezTo>
                  <a:pt x="17338" y="8874"/>
                  <a:pt x="15860" y="9517"/>
                  <a:pt x="14402" y="10202"/>
                </a:cubicBezTo>
                <a:cubicBezTo>
                  <a:pt x="13074" y="10824"/>
                  <a:pt x="11852" y="11638"/>
                  <a:pt x="10459" y="12110"/>
                </a:cubicBezTo>
                <a:cubicBezTo>
                  <a:pt x="10261" y="12178"/>
                  <a:pt x="10156" y="12207"/>
                  <a:pt x="10118" y="12207"/>
                </a:cubicBezTo>
                <a:cubicBezTo>
                  <a:pt x="9942" y="12207"/>
                  <a:pt x="11208" y="11594"/>
                  <a:pt x="11402" y="11488"/>
                </a:cubicBezTo>
                <a:cubicBezTo>
                  <a:pt x="12088" y="11038"/>
                  <a:pt x="12795" y="10588"/>
                  <a:pt x="13502" y="10138"/>
                </a:cubicBezTo>
                <a:cubicBezTo>
                  <a:pt x="16331" y="8381"/>
                  <a:pt x="19353" y="6945"/>
                  <a:pt x="22139" y="5102"/>
                </a:cubicBezTo>
                <a:cubicBezTo>
                  <a:pt x="22229" y="5047"/>
                  <a:pt x="22197" y="4916"/>
                  <a:pt x="22120" y="4916"/>
                </a:cubicBezTo>
                <a:cubicBezTo>
                  <a:pt x="22106" y="4916"/>
                  <a:pt x="22091" y="4921"/>
                  <a:pt x="22074" y="4930"/>
                </a:cubicBezTo>
                <a:cubicBezTo>
                  <a:pt x="17660" y="6773"/>
                  <a:pt x="13738" y="9581"/>
                  <a:pt x="9452" y="11681"/>
                </a:cubicBezTo>
                <a:cubicBezTo>
                  <a:pt x="9277" y="11760"/>
                  <a:pt x="8341" y="12320"/>
                  <a:pt x="8281" y="12320"/>
                </a:cubicBezTo>
                <a:cubicBezTo>
                  <a:pt x="8260" y="12320"/>
                  <a:pt x="8348" y="12251"/>
                  <a:pt x="8616" y="12067"/>
                </a:cubicBezTo>
                <a:cubicBezTo>
                  <a:pt x="9152" y="11702"/>
                  <a:pt x="9687" y="11338"/>
                  <a:pt x="10223" y="10974"/>
                </a:cubicBezTo>
                <a:cubicBezTo>
                  <a:pt x="11295" y="10245"/>
                  <a:pt x="12409" y="9559"/>
                  <a:pt x="13545" y="8959"/>
                </a:cubicBezTo>
                <a:cubicBezTo>
                  <a:pt x="15731" y="7759"/>
                  <a:pt x="17767" y="6366"/>
                  <a:pt x="19996" y="5252"/>
                </a:cubicBezTo>
                <a:lnTo>
                  <a:pt x="20510" y="5252"/>
                </a:lnTo>
                <a:cubicBezTo>
                  <a:pt x="20617" y="5252"/>
                  <a:pt x="20724" y="5209"/>
                  <a:pt x="20810" y="5123"/>
                </a:cubicBezTo>
                <a:cubicBezTo>
                  <a:pt x="20874" y="5038"/>
                  <a:pt x="20917" y="4952"/>
                  <a:pt x="20896" y="4845"/>
                </a:cubicBezTo>
                <a:lnTo>
                  <a:pt x="20939" y="4845"/>
                </a:lnTo>
                <a:lnTo>
                  <a:pt x="21346" y="4652"/>
                </a:lnTo>
                <a:lnTo>
                  <a:pt x="21346" y="4652"/>
                </a:lnTo>
                <a:cubicBezTo>
                  <a:pt x="21196" y="4737"/>
                  <a:pt x="21067" y="4845"/>
                  <a:pt x="20960" y="4952"/>
                </a:cubicBezTo>
                <a:cubicBezTo>
                  <a:pt x="20882" y="5030"/>
                  <a:pt x="20946" y="5126"/>
                  <a:pt x="21023" y="5126"/>
                </a:cubicBezTo>
                <a:cubicBezTo>
                  <a:pt x="21031" y="5126"/>
                  <a:pt x="21038" y="5125"/>
                  <a:pt x="21046" y="5123"/>
                </a:cubicBezTo>
                <a:cubicBezTo>
                  <a:pt x="21539" y="5038"/>
                  <a:pt x="22032" y="4888"/>
                  <a:pt x="22503" y="4695"/>
                </a:cubicBezTo>
                <a:cubicBezTo>
                  <a:pt x="22760" y="4609"/>
                  <a:pt x="22996" y="4502"/>
                  <a:pt x="23253" y="4437"/>
                </a:cubicBezTo>
                <a:cubicBezTo>
                  <a:pt x="23639" y="4330"/>
                  <a:pt x="24025" y="4266"/>
                  <a:pt x="24432" y="4245"/>
                </a:cubicBezTo>
                <a:close/>
                <a:moveTo>
                  <a:pt x="15538" y="10460"/>
                </a:moveTo>
                <a:lnTo>
                  <a:pt x="15538" y="10481"/>
                </a:lnTo>
                <a:cubicBezTo>
                  <a:pt x="14702" y="10952"/>
                  <a:pt x="13909" y="11531"/>
                  <a:pt x="13202" y="12195"/>
                </a:cubicBezTo>
                <a:cubicBezTo>
                  <a:pt x="13181" y="12217"/>
                  <a:pt x="13159" y="12238"/>
                  <a:pt x="13181" y="12260"/>
                </a:cubicBezTo>
                <a:lnTo>
                  <a:pt x="11959" y="12345"/>
                </a:lnTo>
                <a:cubicBezTo>
                  <a:pt x="13116" y="11638"/>
                  <a:pt x="14317" y="11017"/>
                  <a:pt x="15538" y="10460"/>
                </a:cubicBezTo>
                <a:close/>
                <a:moveTo>
                  <a:pt x="19246" y="5252"/>
                </a:moveTo>
                <a:lnTo>
                  <a:pt x="19246" y="5252"/>
                </a:lnTo>
                <a:cubicBezTo>
                  <a:pt x="17531" y="5938"/>
                  <a:pt x="16031" y="7009"/>
                  <a:pt x="14381" y="7888"/>
                </a:cubicBezTo>
                <a:cubicBezTo>
                  <a:pt x="13309" y="8445"/>
                  <a:pt x="12195" y="8874"/>
                  <a:pt x="11123" y="9452"/>
                </a:cubicBezTo>
                <a:cubicBezTo>
                  <a:pt x="9859" y="10117"/>
                  <a:pt x="8637" y="10845"/>
                  <a:pt x="7373" y="11488"/>
                </a:cubicBezTo>
                <a:cubicBezTo>
                  <a:pt x="6687" y="11831"/>
                  <a:pt x="5980" y="12153"/>
                  <a:pt x="5251" y="12410"/>
                </a:cubicBezTo>
                <a:cubicBezTo>
                  <a:pt x="5680" y="12238"/>
                  <a:pt x="6109" y="12024"/>
                  <a:pt x="6516" y="11767"/>
                </a:cubicBezTo>
                <a:cubicBezTo>
                  <a:pt x="7716" y="11017"/>
                  <a:pt x="8873" y="10202"/>
                  <a:pt x="10073" y="9495"/>
                </a:cubicBezTo>
                <a:cubicBezTo>
                  <a:pt x="11080" y="8916"/>
                  <a:pt x="12023" y="8274"/>
                  <a:pt x="12988" y="7652"/>
                </a:cubicBezTo>
                <a:cubicBezTo>
                  <a:pt x="13095" y="7609"/>
                  <a:pt x="13181" y="7545"/>
                  <a:pt x="13266" y="7502"/>
                </a:cubicBezTo>
                <a:cubicBezTo>
                  <a:pt x="14574" y="6795"/>
                  <a:pt x="15774" y="5980"/>
                  <a:pt x="17081" y="5316"/>
                </a:cubicBezTo>
                <a:cubicBezTo>
                  <a:pt x="17810" y="5273"/>
                  <a:pt x="18517" y="5273"/>
                  <a:pt x="19246" y="5252"/>
                </a:cubicBezTo>
                <a:close/>
                <a:moveTo>
                  <a:pt x="25632" y="4609"/>
                </a:moveTo>
                <a:cubicBezTo>
                  <a:pt x="25975" y="4866"/>
                  <a:pt x="26339" y="5145"/>
                  <a:pt x="26703" y="5423"/>
                </a:cubicBezTo>
                <a:cubicBezTo>
                  <a:pt x="24839" y="6066"/>
                  <a:pt x="23253" y="7266"/>
                  <a:pt x="21517" y="8166"/>
                </a:cubicBezTo>
                <a:cubicBezTo>
                  <a:pt x="19203" y="9367"/>
                  <a:pt x="16888" y="10567"/>
                  <a:pt x="14509" y="11638"/>
                </a:cubicBezTo>
                <a:cubicBezTo>
                  <a:pt x="14188" y="11767"/>
                  <a:pt x="13909" y="11917"/>
                  <a:pt x="13609" y="12088"/>
                </a:cubicBezTo>
                <a:cubicBezTo>
                  <a:pt x="13909" y="11831"/>
                  <a:pt x="14209" y="11574"/>
                  <a:pt x="14531" y="11360"/>
                </a:cubicBezTo>
                <a:cubicBezTo>
                  <a:pt x="15002" y="11017"/>
                  <a:pt x="15474" y="10717"/>
                  <a:pt x="15967" y="10460"/>
                </a:cubicBezTo>
                <a:cubicBezTo>
                  <a:pt x="16802" y="9967"/>
                  <a:pt x="17703" y="9538"/>
                  <a:pt x="18581" y="9131"/>
                </a:cubicBezTo>
                <a:lnTo>
                  <a:pt x="18624" y="9109"/>
                </a:lnTo>
                <a:cubicBezTo>
                  <a:pt x="20124" y="8424"/>
                  <a:pt x="21582" y="7674"/>
                  <a:pt x="22996" y="6838"/>
                </a:cubicBezTo>
                <a:cubicBezTo>
                  <a:pt x="24046" y="6281"/>
                  <a:pt x="25096" y="5745"/>
                  <a:pt x="26168" y="5273"/>
                </a:cubicBezTo>
                <a:cubicBezTo>
                  <a:pt x="26264" y="5235"/>
                  <a:pt x="26222" y="5074"/>
                  <a:pt x="26134" y="5074"/>
                </a:cubicBezTo>
                <a:cubicBezTo>
                  <a:pt x="26124" y="5074"/>
                  <a:pt x="26114" y="5076"/>
                  <a:pt x="26103" y="5080"/>
                </a:cubicBezTo>
                <a:cubicBezTo>
                  <a:pt x="25932" y="5145"/>
                  <a:pt x="25782" y="5209"/>
                  <a:pt x="25610" y="5273"/>
                </a:cubicBezTo>
                <a:cubicBezTo>
                  <a:pt x="25503" y="5295"/>
                  <a:pt x="25418" y="5338"/>
                  <a:pt x="25332" y="5402"/>
                </a:cubicBezTo>
                <a:cubicBezTo>
                  <a:pt x="24732" y="5680"/>
                  <a:pt x="24132" y="5980"/>
                  <a:pt x="23553" y="6302"/>
                </a:cubicBezTo>
                <a:cubicBezTo>
                  <a:pt x="23210" y="6473"/>
                  <a:pt x="22846" y="6666"/>
                  <a:pt x="22482" y="6859"/>
                </a:cubicBezTo>
                <a:cubicBezTo>
                  <a:pt x="21303" y="7502"/>
                  <a:pt x="20103" y="8145"/>
                  <a:pt x="18903" y="8766"/>
                </a:cubicBezTo>
                <a:lnTo>
                  <a:pt x="18603" y="8916"/>
                </a:lnTo>
                <a:cubicBezTo>
                  <a:pt x="16202" y="9881"/>
                  <a:pt x="13866" y="11017"/>
                  <a:pt x="11638" y="12324"/>
                </a:cubicBezTo>
                <a:cubicBezTo>
                  <a:pt x="11616" y="12345"/>
                  <a:pt x="11595" y="12345"/>
                  <a:pt x="11595" y="12367"/>
                </a:cubicBezTo>
                <a:lnTo>
                  <a:pt x="9837" y="12474"/>
                </a:lnTo>
                <a:cubicBezTo>
                  <a:pt x="11080" y="12174"/>
                  <a:pt x="12195" y="11574"/>
                  <a:pt x="13331" y="10952"/>
                </a:cubicBezTo>
                <a:lnTo>
                  <a:pt x="13352" y="10974"/>
                </a:lnTo>
                <a:cubicBezTo>
                  <a:pt x="14702" y="10224"/>
                  <a:pt x="16160" y="9624"/>
                  <a:pt x="17553" y="8959"/>
                </a:cubicBezTo>
                <a:cubicBezTo>
                  <a:pt x="18967" y="8295"/>
                  <a:pt x="20296" y="7523"/>
                  <a:pt x="21539" y="6623"/>
                </a:cubicBezTo>
                <a:cubicBezTo>
                  <a:pt x="22803" y="5680"/>
                  <a:pt x="24303" y="5423"/>
                  <a:pt x="25632" y="4609"/>
                </a:cubicBezTo>
                <a:close/>
                <a:moveTo>
                  <a:pt x="11873" y="6838"/>
                </a:moveTo>
                <a:cubicBezTo>
                  <a:pt x="10845" y="7459"/>
                  <a:pt x="9837" y="8124"/>
                  <a:pt x="8809" y="8724"/>
                </a:cubicBezTo>
                <a:cubicBezTo>
                  <a:pt x="6687" y="9924"/>
                  <a:pt x="4801" y="11510"/>
                  <a:pt x="2594" y="12560"/>
                </a:cubicBezTo>
                <a:cubicBezTo>
                  <a:pt x="2637" y="12303"/>
                  <a:pt x="2680" y="12067"/>
                  <a:pt x="2701" y="11831"/>
                </a:cubicBezTo>
                <a:lnTo>
                  <a:pt x="2701" y="11853"/>
                </a:lnTo>
                <a:cubicBezTo>
                  <a:pt x="3387" y="11552"/>
                  <a:pt x="4030" y="11210"/>
                  <a:pt x="4651" y="10781"/>
                </a:cubicBezTo>
                <a:cubicBezTo>
                  <a:pt x="5637" y="10138"/>
                  <a:pt x="6687" y="9581"/>
                  <a:pt x="7780" y="9109"/>
                </a:cubicBezTo>
                <a:cubicBezTo>
                  <a:pt x="9195" y="8445"/>
                  <a:pt x="10523" y="7631"/>
                  <a:pt x="11873" y="6838"/>
                </a:cubicBezTo>
                <a:close/>
                <a:moveTo>
                  <a:pt x="21271" y="5442"/>
                </a:moveTo>
                <a:lnTo>
                  <a:pt x="21271" y="5442"/>
                </a:lnTo>
                <a:cubicBezTo>
                  <a:pt x="20818" y="5721"/>
                  <a:pt x="20364" y="5990"/>
                  <a:pt x="19910" y="6259"/>
                </a:cubicBezTo>
                <a:cubicBezTo>
                  <a:pt x="18753" y="6945"/>
                  <a:pt x="17574" y="7566"/>
                  <a:pt x="16417" y="8209"/>
                </a:cubicBezTo>
                <a:cubicBezTo>
                  <a:pt x="14102" y="9517"/>
                  <a:pt x="11938" y="11017"/>
                  <a:pt x="9602" y="12303"/>
                </a:cubicBezTo>
                <a:cubicBezTo>
                  <a:pt x="9537" y="12324"/>
                  <a:pt x="9537" y="12431"/>
                  <a:pt x="9602" y="12474"/>
                </a:cubicBezTo>
                <a:lnTo>
                  <a:pt x="7952" y="12560"/>
                </a:lnTo>
                <a:cubicBezTo>
                  <a:pt x="12302" y="10717"/>
                  <a:pt x="16181" y="7931"/>
                  <a:pt x="20424" y="5873"/>
                </a:cubicBezTo>
                <a:cubicBezTo>
                  <a:pt x="20717" y="5742"/>
                  <a:pt x="20999" y="5600"/>
                  <a:pt x="21271" y="5442"/>
                </a:cubicBezTo>
                <a:close/>
                <a:moveTo>
                  <a:pt x="23532" y="11274"/>
                </a:moveTo>
                <a:lnTo>
                  <a:pt x="23532" y="11274"/>
                </a:lnTo>
                <a:cubicBezTo>
                  <a:pt x="22910" y="11724"/>
                  <a:pt x="22310" y="12195"/>
                  <a:pt x="21732" y="12688"/>
                </a:cubicBezTo>
                <a:lnTo>
                  <a:pt x="21732" y="12367"/>
                </a:lnTo>
                <a:cubicBezTo>
                  <a:pt x="21732" y="12324"/>
                  <a:pt x="21710" y="12303"/>
                  <a:pt x="21710" y="12281"/>
                </a:cubicBezTo>
                <a:lnTo>
                  <a:pt x="21732" y="12281"/>
                </a:lnTo>
                <a:cubicBezTo>
                  <a:pt x="22353" y="12003"/>
                  <a:pt x="22953" y="11660"/>
                  <a:pt x="23532" y="11274"/>
                </a:cubicBezTo>
                <a:close/>
                <a:moveTo>
                  <a:pt x="19438" y="5402"/>
                </a:moveTo>
                <a:lnTo>
                  <a:pt x="19438" y="5402"/>
                </a:lnTo>
                <a:cubicBezTo>
                  <a:pt x="19096" y="5530"/>
                  <a:pt x="18753" y="5680"/>
                  <a:pt x="18431" y="5852"/>
                </a:cubicBezTo>
                <a:cubicBezTo>
                  <a:pt x="17167" y="6559"/>
                  <a:pt x="15967" y="7331"/>
                  <a:pt x="14724" y="8081"/>
                </a:cubicBezTo>
                <a:cubicBezTo>
                  <a:pt x="12366" y="9495"/>
                  <a:pt x="10030" y="10910"/>
                  <a:pt x="7716" y="12453"/>
                </a:cubicBezTo>
                <a:cubicBezTo>
                  <a:pt x="7694" y="12474"/>
                  <a:pt x="7673" y="12538"/>
                  <a:pt x="7694" y="12581"/>
                </a:cubicBezTo>
                <a:cubicBezTo>
                  <a:pt x="6816" y="12624"/>
                  <a:pt x="5916" y="12667"/>
                  <a:pt x="5037" y="12710"/>
                </a:cubicBezTo>
                <a:cubicBezTo>
                  <a:pt x="7223" y="11917"/>
                  <a:pt x="9195" y="10717"/>
                  <a:pt x="11230" y="9624"/>
                </a:cubicBezTo>
                <a:cubicBezTo>
                  <a:pt x="12302" y="9045"/>
                  <a:pt x="13416" y="8616"/>
                  <a:pt x="14488" y="8059"/>
                </a:cubicBezTo>
                <a:cubicBezTo>
                  <a:pt x="15667" y="7481"/>
                  <a:pt x="16738" y="6752"/>
                  <a:pt x="17874" y="6109"/>
                </a:cubicBezTo>
                <a:cubicBezTo>
                  <a:pt x="18388" y="5852"/>
                  <a:pt x="18903" y="5595"/>
                  <a:pt x="19438" y="5402"/>
                </a:cubicBezTo>
                <a:close/>
                <a:moveTo>
                  <a:pt x="11873" y="8209"/>
                </a:moveTo>
                <a:lnTo>
                  <a:pt x="11466" y="8488"/>
                </a:lnTo>
                <a:cubicBezTo>
                  <a:pt x="9280" y="9881"/>
                  <a:pt x="7051" y="11338"/>
                  <a:pt x="4780" y="12581"/>
                </a:cubicBezTo>
                <a:cubicBezTo>
                  <a:pt x="4737" y="12624"/>
                  <a:pt x="4716" y="12667"/>
                  <a:pt x="4737" y="12710"/>
                </a:cubicBezTo>
                <a:cubicBezTo>
                  <a:pt x="4051" y="12731"/>
                  <a:pt x="3344" y="12753"/>
                  <a:pt x="2637" y="12753"/>
                </a:cubicBezTo>
                <a:cubicBezTo>
                  <a:pt x="3665" y="12560"/>
                  <a:pt x="4544" y="12045"/>
                  <a:pt x="5444" y="11510"/>
                </a:cubicBezTo>
                <a:lnTo>
                  <a:pt x="5444" y="11531"/>
                </a:lnTo>
                <a:cubicBezTo>
                  <a:pt x="6709" y="10781"/>
                  <a:pt x="8016" y="10117"/>
                  <a:pt x="9323" y="9431"/>
                </a:cubicBezTo>
                <a:cubicBezTo>
                  <a:pt x="10159" y="9002"/>
                  <a:pt x="11038" y="8638"/>
                  <a:pt x="11873" y="8209"/>
                </a:cubicBezTo>
                <a:close/>
                <a:moveTo>
                  <a:pt x="27411" y="9581"/>
                </a:moveTo>
                <a:lnTo>
                  <a:pt x="27411" y="9581"/>
                </a:lnTo>
                <a:cubicBezTo>
                  <a:pt x="26596" y="10095"/>
                  <a:pt x="25825" y="10717"/>
                  <a:pt x="25118" y="11381"/>
                </a:cubicBezTo>
                <a:cubicBezTo>
                  <a:pt x="24110" y="12345"/>
                  <a:pt x="22803" y="12860"/>
                  <a:pt x="21732" y="13738"/>
                </a:cubicBezTo>
                <a:lnTo>
                  <a:pt x="21732" y="13010"/>
                </a:lnTo>
                <a:cubicBezTo>
                  <a:pt x="22996" y="12710"/>
                  <a:pt x="24025" y="11938"/>
                  <a:pt x="25032" y="11124"/>
                </a:cubicBezTo>
                <a:cubicBezTo>
                  <a:pt x="25696" y="10610"/>
                  <a:pt x="26403" y="10138"/>
                  <a:pt x="27132" y="9731"/>
                </a:cubicBezTo>
                <a:lnTo>
                  <a:pt x="27411" y="9581"/>
                </a:lnTo>
                <a:close/>
                <a:moveTo>
                  <a:pt x="28654" y="6945"/>
                </a:moveTo>
                <a:cubicBezTo>
                  <a:pt x="29104" y="7331"/>
                  <a:pt x="29554" y="7738"/>
                  <a:pt x="29982" y="8188"/>
                </a:cubicBezTo>
                <a:lnTo>
                  <a:pt x="30004" y="8188"/>
                </a:lnTo>
                <a:cubicBezTo>
                  <a:pt x="29768" y="8424"/>
                  <a:pt x="29532" y="8638"/>
                  <a:pt x="29297" y="8874"/>
                </a:cubicBezTo>
                <a:cubicBezTo>
                  <a:pt x="29283" y="8833"/>
                  <a:pt x="29252" y="8818"/>
                  <a:pt x="29221" y="8818"/>
                </a:cubicBezTo>
                <a:cubicBezTo>
                  <a:pt x="29202" y="8818"/>
                  <a:pt x="29184" y="8823"/>
                  <a:pt x="29168" y="8831"/>
                </a:cubicBezTo>
                <a:cubicBezTo>
                  <a:pt x="28418" y="9388"/>
                  <a:pt x="27711" y="9988"/>
                  <a:pt x="27025" y="10610"/>
                </a:cubicBezTo>
                <a:cubicBezTo>
                  <a:pt x="26232" y="11188"/>
                  <a:pt x="25418" y="11724"/>
                  <a:pt x="24603" y="12217"/>
                </a:cubicBezTo>
                <a:cubicBezTo>
                  <a:pt x="23789" y="12731"/>
                  <a:pt x="22867" y="13267"/>
                  <a:pt x="21989" y="13760"/>
                </a:cubicBezTo>
                <a:cubicBezTo>
                  <a:pt x="22289" y="13524"/>
                  <a:pt x="22610" y="13310"/>
                  <a:pt x="22910" y="13117"/>
                </a:cubicBezTo>
                <a:cubicBezTo>
                  <a:pt x="23360" y="12817"/>
                  <a:pt x="23832" y="12560"/>
                  <a:pt x="24282" y="12260"/>
                </a:cubicBezTo>
                <a:cubicBezTo>
                  <a:pt x="25032" y="11788"/>
                  <a:pt x="25632" y="11167"/>
                  <a:pt x="26296" y="10610"/>
                </a:cubicBezTo>
                <a:cubicBezTo>
                  <a:pt x="27154" y="9945"/>
                  <a:pt x="28032" y="9345"/>
                  <a:pt x="28954" y="8788"/>
                </a:cubicBezTo>
                <a:cubicBezTo>
                  <a:pt x="29168" y="8745"/>
                  <a:pt x="29275" y="8681"/>
                  <a:pt x="29254" y="8595"/>
                </a:cubicBezTo>
                <a:lnTo>
                  <a:pt x="29682" y="8316"/>
                </a:lnTo>
                <a:cubicBezTo>
                  <a:pt x="29773" y="8262"/>
                  <a:pt x="29710" y="8131"/>
                  <a:pt x="29624" y="8131"/>
                </a:cubicBezTo>
                <a:cubicBezTo>
                  <a:pt x="29608" y="8131"/>
                  <a:pt x="29592" y="8135"/>
                  <a:pt x="29575" y="8145"/>
                </a:cubicBezTo>
                <a:cubicBezTo>
                  <a:pt x="28375" y="8874"/>
                  <a:pt x="27068" y="9452"/>
                  <a:pt x="25911" y="10245"/>
                </a:cubicBezTo>
                <a:cubicBezTo>
                  <a:pt x="24689" y="11038"/>
                  <a:pt x="23660" y="12067"/>
                  <a:pt x="22289" y="12645"/>
                </a:cubicBezTo>
                <a:cubicBezTo>
                  <a:pt x="22081" y="12743"/>
                  <a:pt x="21956" y="12792"/>
                  <a:pt x="21924" y="12792"/>
                </a:cubicBezTo>
                <a:cubicBezTo>
                  <a:pt x="21900" y="12792"/>
                  <a:pt x="21927" y="12765"/>
                  <a:pt x="22010" y="12710"/>
                </a:cubicBezTo>
                <a:cubicBezTo>
                  <a:pt x="22460" y="12324"/>
                  <a:pt x="22953" y="11960"/>
                  <a:pt x="23425" y="11595"/>
                </a:cubicBezTo>
                <a:cubicBezTo>
                  <a:pt x="24067" y="11124"/>
                  <a:pt x="24710" y="10695"/>
                  <a:pt x="25375" y="10288"/>
                </a:cubicBezTo>
                <a:cubicBezTo>
                  <a:pt x="26446" y="9581"/>
                  <a:pt x="27561" y="8959"/>
                  <a:pt x="28697" y="8338"/>
                </a:cubicBezTo>
                <a:cubicBezTo>
                  <a:pt x="28889" y="8316"/>
                  <a:pt x="28997" y="8252"/>
                  <a:pt x="28997" y="8166"/>
                </a:cubicBezTo>
                <a:lnTo>
                  <a:pt x="29404" y="7931"/>
                </a:lnTo>
                <a:cubicBezTo>
                  <a:pt x="29494" y="7876"/>
                  <a:pt x="29447" y="7745"/>
                  <a:pt x="29352" y="7745"/>
                </a:cubicBezTo>
                <a:cubicBezTo>
                  <a:pt x="29335" y="7745"/>
                  <a:pt x="29316" y="7749"/>
                  <a:pt x="29297" y="7759"/>
                </a:cubicBezTo>
                <a:cubicBezTo>
                  <a:pt x="28096" y="8381"/>
                  <a:pt x="26832" y="8766"/>
                  <a:pt x="25696" y="9517"/>
                </a:cubicBezTo>
                <a:cubicBezTo>
                  <a:pt x="24518" y="10288"/>
                  <a:pt x="23425" y="11188"/>
                  <a:pt x="22182" y="11874"/>
                </a:cubicBezTo>
                <a:cubicBezTo>
                  <a:pt x="22032" y="11930"/>
                  <a:pt x="21882" y="12002"/>
                  <a:pt x="21747" y="12105"/>
                </a:cubicBezTo>
                <a:lnTo>
                  <a:pt x="21747" y="12105"/>
                </a:lnTo>
                <a:cubicBezTo>
                  <a:pt x="22178" y="11759"/>
                  <a:pt x="22609" y="11431"/>
                  <a:pt x="23060" y="11102"/>
                </a:cubicBezTo>
                <a:cubicBezTo>
                  <a:pt x="23682" y="10631"/>
                  <a:pt x="24325" y="10224"/>
                  <a:pt x="24989" y="9817"/>
                </a:cubicBezTo>
                <a:cubicBezTo>
                  <a:pt x="26189" y="9067"/>
                  <a:pt x="27561" y="8616"/>
                  <a:pt x="28739" y="7802"/>
                </a:cubicBezTo>
                <a:cubicBezTo>
                  <a:pt x="28816" y="7745"/>
                  <a:pt x="28790" y="7602"/>
                  <a:pt x="28693" y="7602"/>
                </a:cubicBezTo>
                <a:cubicBezTo>
                  <a:pt x="28681" y="7602"/>
                  <a:pt x="28668" y="7605"/>
                  <a:pt x="28654" y="7609"/>
                </a:cubicBezTo>
                <a:cubicBezTo>
                  <a:pt x="26532" y="8466"/>
                  <a:pt x="24496" y="9517"/>
                  <a:pt x="22567" y="10760"/>
                </a:cubicBezTo>
                <a:cubicBezTo>
                  <a:pt x="22096" y="11060"/>
                  <a:pt x="21624" y="11360"/>
                  <a:pt x="21110" y="11617"/>
                </a:cubicBezTo>
                <a:cubicBezTo>
                  <a:pt x="20653" y="11865"/>
                  <a:pt x="20464" y="11956"/>
                  <a:pt x="20429" y="11956"/>
                </a:cubicBezTo>
                <a:cubicBezTo>
                  <a:pt x="20353" y="11956"/>
                  <a:pt x="21018" y="11521"/>
                  <a:pt x="21239" y="11360"/>
                </a:cubicBezTo>
                <a:cubicBezTo>
                  <a:pt x="22139" y="10652"/>
                  <a:pt x="23039" y="9988"/>
                  <a:pt x="24003" y="9388"/>
                </a:cubicBezTo>
                <a:cubicBezTo>
                  <a:pt x="25546" y="8638"/>
                  <a:pt x="27132" y="7888"/>
                  <a:pt x="28611" y="7009"/>
                </a:cubicBezTo>
                <a:cubicBezTo>
                  <a:pt x="28632" y="6988"/>
                  <a:pt x="28632" y="6966"/>
                  <a:pt x="28654" y="6945"/>
                </a:cubicBezTo>
                <a:close/>
                <a:moveTo>
                  <a:pt x="25696" y="11745"/>
                </a:moveTo>
                <a:lnTo>
                  <a:pt x="25696" y="11745"/>
                </a:lnTo>
                <a:cubicBezTo>
                  <a:pt x="25353" y="12003"/>
                  <a:pt x="25010" y="12303"/>
                  <a:pt x="24668" y="12538"/>
                </a:cubicBezTo>
                <a:cubicBezTo>
                  <a:pt x="23617" y="13353"/>
                  <a:pt x="22567" y="13996"/>
                  <a:pt x="21732" y="14981"/>
                </a:cubicBezTo>
                <a:lnTo>
                  <a:pt x="21732" y="14146"/>
                </a:lnTo>
                <a:cubicBezTo>
                  <a:pt x="23060" y="13374"/>
                  <a:pt x="24410" y="12603"/>
                  <a:pt x="25696" y="11745"/>
                </a:cubicBezTo>
                <a:close/>
                <a:moveTo>
                  <a:pt x="27411" y="10545"/>
                </a:moveTo>
                <a:lnTo>
                  <a:pt x="27411" y="10545"/>
                </a:lnTo>
                <a:cubicBezTo>
                  <a:pt x="25511" y="12168"/>
                  <a:pt x="23568" y="13769"/>
                  <a:pt x="21732" y="15518"/>
                </a:cubicBezTo>
                <a:lnTo>
                  <a:pt x="21732" y="15518"/>
                </a:lnTo>
                <a:lnTo>
                  <a:pt x="21732" y="15324"/>
                </a:lnTo>
                <a:cubicBezTo>
                  <a:pt x="22482" y="14360"/>
                  <a:pt x="23446" y="13674"/>
                  <a:pt x="24453" y="12988"/>
                </a:cubicBezTo>
                <a:cubicBezTo>
                  <a:pt x="25289" y="12345"/>
                  <a:pt x="26082" y="11681"/>
                  <a:pt x="26832" y="10952"/>
                </a:cubicBezTo>
                <a:cubicBezTo>
                  <a:pt x="27025" y="10824"/>
                  <a:pt x="27218" y="10695"/>
                  <a:pt x="27411" y="10545"/>
                </a:cubicBezTo>
                <a:close/>
                <a:moveTo>
                  <a:pt x="20779" y="0"/>
                </a:moveTo>
                <a:cubicBezTo>
                  <a:pt x="20739" y="0"/>
                  <a:pt x="20698" y="8"/>
                  <a:pt x="20660" y="23"/>
                </a:cubicBezTo>
                <a:cubicBezTo>
                  <a:pt x="20403" y="44"/>
                  <a:pt x="20210" y="280"/>
                  <a:pt x="20253" y="516"/>
                </a:cubicBezTo>
                <a:cubicBezTo>
                  <a:pt x="20489" y="1759"/>
                  <a:pt x="20189" y="3152"/>
                  <a:pt x="20124" y="4437"/>
                </a:cubicBezTo>
                <a:cubicBezTo>
                  <a:pt x="16273" y="4463"/>
                  <a:pt x="12408" y="4728"/>
                  <a:pt x="8553" y="4728"/>
                </a:cubicBezTo>
                <a:cubicBezTo>
                  <a:pt x="5887" y="4728"/>
                  <a:pt x="3226" y="4601"/>
                  <a:pt x="579" y="4180"/>
                </a:cubicBezTo>
                <a:cubicBezTo>
                  <a:pt x="540" y="4171"/>
                  <a:pt x="501" y="4167"/>
                  <a:pt x="463" y="4167"/>
                </a:cubicBezTo>
                <a:cubicBezTo>
                  <a:pt x="233" y="4167"/>
                  <a:pt x="44" y="4327"/>
                  <a:pt x="44" y="4566"/>
                </a:cubicBezTo>
                <a:cubicBezTo>
                  <a:pt x="1" y="4695"/>
                  <a:pt x="65" y="4845"/>
                  <a:pt x="194" y="4909"/>
                </a:cubicBezTo>
                <a:cubicBezTo>
                  <a:pt x="2080" y="7009"/>
                  <a:pt x="2358" y="10417"/>
                  <a:pt x="1651" y="13031"/>
                </a:cubicBezTo>
                <a:cubicBezTo>
                  <a:pt x="1608" y="13160"/>
                  <a:pt x="1630" y="13288"/>
                  <a:pt x="1715" y="13374"/>
                </a:cubicBezTo>
                <a:cubicBezTo>
                  <a:pt x="1780" y="13481"/>
                  <a:pt x="1908" y="13546"/>
                  <a:pt x="2037" y="13546"/>
                </a:cubicBezTo>
                <a:cubicBezTo>
                  <a:pt x="8337" y="13524"/>
                  <a:pt x="14617" y="12795"/>
                  <a:pt x="20917" y="12731"/>
                </a:cubicBezTo>
                <a:lnTo>
                  <a:pt x="20917" y="16224"/>
                </a:lnTo>
                <a:cubicBezTo>
                  <a:pt x="20917" y="16439"/>
                  <a:pt x="21112" y="16609"/>
                  <a:pt x="21326" y="16609"/>
                </a:cubicBezTo>
                <a:cubicBezTo>
                  <a:pt x="21368" y="16609"/>
                  <a:pt x="21411" y="16603"/>
                  <a:pt x="21453" y="16589"/>
                </a:cubicBezTo>
                <a:cubicBezTo>
                  <a:pt x="21507" y="16612"/>
                  <a:pt x="21561" y="16624"/>
                  <a:pt x="21612" y="16624"/>
                </a:cubicBezTo>
                <a:cubicBezTo>
                  <a:pt x="21705" y="16624"/>
                  <a:pt x="21791" y="16585"/>
                  <a:pt x="21860" y="16503"/>
                </a:cubicBezTo>
                <a:cubicBezTo>
                  <a:pt x="24732" y="13696"/>
                  <a:pt x="27968" y="11274"/>
                  <a:pt x="30840" y="8466"/>
                </a:cubicBezTo>
                <a:cubicBezTo>
                  <a:pt x="30947" y="8381"/>
                  <a:pt x="30990" y="8231"/>
                  <a:pt x="30947" y="8081"/>
                </a:cubicBezTo>
                <a:cubicBezTo>
                  <a:pt x="30925" y="8016"/>
                  <a:pt x="30882" y="7952"/>
                  <a:pt x="30840" y="7909"/>
                </a:cubicBezTo>
                <a:cubicBezTo>
                  <a:pt x="29339" y="6302"/>
                  <a:pt x="27432" y="4973"/>
                  <a:pt x="25675" y="3623"/>
                </a:cubicBezTo>
                <a:cubicBezTo>
                  <a:pt x="24132" y="2423"/>
                  <a:pt x="22567" y="1201"/>
                  <a:pt x="20981" y="66"/>
                </a:cubicBezTo>
                <a:cubicBezTo>
                  <a:pt x="20926" y="24"/>
                  <a:pt x="20853" y="0"/>
                  <a:pt x="20779" y="0"/>
                </a:cubicBezTo>
                <a:close/>
              </a:path>
            </a:pathLst>
          </a:custGeom>
          <a:solidFill>
            <a:srgbClr val="D62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889;p58">
            <a:extLst>
              <a:ext uri="{FF2B5EF4-FFF2-40B4-BE49-F238E27FC236}">
                <a16:creationId xmlns:a16="http://schemas.microsoft.com/office/drawing/2014/main" id="{84A21610-936D-0867-103B-4BE54D29AD62}"/>
              </a:ext>
            </a:extLst>
          </p:cNvPr>
          <p:cNvSpPr txBox="1">
            <a:spLocks/>
          </p:cNvSpPr>
          <p:nvPr/>
        </p:nvSpPr>
        <p:spPr bwMode="auto">
          <a:xfrm>
            <a:off x="5388573" y="717378"/>
            <a:ext cx="3522132" cy="59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spcFirstLastPara="1" vert="horz" wrap="square" lIns="91425" tIns="91425" rIns="91425" bIns="91425" numCol="1" anchor="ctr" anchorCtr="0" compatLnSpc="1">
            <a:prstTxWarp prst="textNoShape">
              <a:avLst/>
            </a:prstTxWarp>
            <a:noAutofit/>
          </a:bodyPr>
          <a:lstStyle>
            <a:lvl1pPr marL="411389" lvl="0" indent="-331396" algn="l" rtl="0" eaLnBrk="1" fontAlgn="base" hangingPunct="1">
              <a:spcBef>
                <a:spcPts val="0"/>
              </a:spcBef>
              <a:spcAft>
                <a:spcPts val="0"/>
              </a:spcAft>
              <a:buSzPts val="2200"/>
              <a:buChar char="●"/>
              <a:defRPr sz="2100">
                <a:solidFill>
                  <a:schemeClr val="tx1"/>
                </a:solidFill>
                <a:latin typeface="+mn-lt"/>
                <a:ea typeface="+mn-ea"/>
                <a:cs typeface="+mn-cs"/>
              </a:defRPr>
            </a:lvl1pPr>
            <a:lvl2pPr marL="822777" lvl="1" indent="-302828" algn="l" rtl="0" eaLnBrk="1" fontAlgn="base" hangingPunct="1">
              <a:spcBef>
                <a:spcPts val="1800"/>
              </a:spcBef>
              <a:spcAft>
                <a:spcPts val="0"/>
              </a:spcAft>
              <a:buSzPts val="1700"/>
              <a:buChar char="○"/>
              <a:defRPr sz="2100">
                <a:solidFill>
                  <a:schemeClr val="tx1"/>
                </a:solidFill>
                <a:latin typeface="+mn-lt"/>
                <a:ea typeface="+mn-ea"/>
              </a:defRPr>
            </a:lvl2pPr>
            <a:lvl3pPr marL="1234166" lvl="2" indent="-302828" algn="l" rtl="0" eaLnBrk="1" fontAlgn="base" hangingPunct="1">
              <a:spcBef>
                <a:spcPts val="1800"/>
              </a:spcBef>
              <a:spcAft>
                <a:spcPts val="0"/>
              </a:spcAft>
              <a:buSzPts val="1700"/>
              <a:buChar char="■"/>
              <a:defRPr sz="1800">
                <a:solidFill>
                  <a:schemeClr val="tx1"/>
                </a:solidFill>
                <a:latin typeface="+mn-lt"/>
                <a:ea typeface="+mn-ea"/>
              </a:defRPr>
            </a:lvl3pPr>
            <a:lvl4pPr marL="1645554" lvl="3" indent="-302828" algn="l" rtl="0" eaLnBrk="1" fontAlgn="base" hangingPunct="1">
              <a:spcBef>
                <a:spcPts val="1800"/>
              </a:spcBef>
              <a:spcAft>
                <a:spcPts val="0"/>
              </a:spcAft>
              <a:buSzPts val="1700"/>
              <a:buChar char="●"/>
              <a:defRPr sz="1500">
                <a:solidFill>
                  <a:schemeClr val="tx1"/>
                </a:solidFill>
                <a:latin typeface="+mn-lt"/>
                <a:ea typeface="+mn-ea"/>
              </a:defRPr>
            </a:lvl4pPr>
            <a:lvl5pPr marL="2056943" lvl="4" indent="-302828" algn="l" rtl="0" eaLnBrk="1" fontAlgn="base" hangingPunct="1">
              <a:spcBef>
                <a:spcPts val="1800"/>
              </a:spcBef>
              <a:spcAft>
                <a:spcPts val="0"/>
              </a:spcAft>
              <a:buSzPts val="1700"/>
              <a:buChar char="○"/>
              <a:defRPr sz="1500">
                <a:solidFill>
                  <a:schemeClr val="tx1"/>
                </a:solidFill>
                <a:latin typeface="+mn-lt"/>
                <a:ea typeface="+mn-ea"/>
              </a:defRPr>
            </a:lvl5pPr>
            <a:lvl6pPr marL="2468331" lvl="5" indent="-302828" algn="l" rtl="0" eaLnBrk="1" fontAlgn="base" hangingPunct="1">
              <a:spcBef>
                <a:spcPts val="1800"/>
              </a:spcBef>
              <a:spcAft>
                <a:spcPts val="0"/>
              </a:spcAft>
              <a:buSzPts val="1700"/>
              <a:buChar char="■"/>
              <a:defRPr sz="1500">
                <a:solidFill>
                  <a:schemeClr val="tx1"/>
                </a:solidFill>
                <a:latin typeface="+mn-lt"/>
                <a:ea typeface="+mn-ea"/>
              </a:defRPr>
            </a:lvl6pPr>
            <a:lvl7pPr marL="2879720" lvl="6" indent="-302828" algn="l" rtl="0" eaLnBrk="1" fontAlgn="base" hangingPunct="1">
              <a:spcBef>
                <a:spcPts val="1800"/>
              </a:spcBef>
              <a:spcAft>
                <a:spcPts val="0"/>
              </a:spcAft>
              <a:buSzPts val="1700"/>
              <a:buChar char="●"/>
              <a:defRPr sz="1500">
                <a:solidFill>
                  <a:schemeClr val="tx1"/>
                </a:solidFill>
                <a:latin typeface="+mn-lt"/>
                <a:ea typeface="+mn-ea"/>
              </a:defRPr>
            </a:lvl7pPr>
            <a:lvl8pPr marL="3291108" lvl="7" indent="-302828" algn="l" rtl="0" eaLnBrk="1" fontAlgn="base" hangingPunct="1">
              <a:spcBef>
                <a:spcPts val="1800"/>
              </a:spcBef>
              <a:spcAft>
                <a:spcPts val="0"/>
              </a:spcAft>
              <a:buSzPts val="1700"/>
              <a:buChar char="○"/>
              <a:defRPr sz="1500">
                <a:solidFill>
                  <a:schemeClr val="tx1"/>
                </a:solidFill>
                <a:latin typeface="+mn-lt"/>
                <a:ea typeface="+mn-ea"/>
              </a:defRPr>
            </a:lvl8pPr>
            <a:lvl9pPr marL="3702497" lvl="8" indent="-302828" algn="l" rtl="0" eaLnBrk="1" fontAlgn="base" hangingPunct="1">
              <a:spcBef>
                <a:spcPts val="1800"/>
              </a:spcBef>
              <a:spcAft>
                <a:spcPts val="1800"/>
              </a:spcAft>
              <a:buSzPts val="1700"/>
              <a:buChar char="■"/>
              <a:defRPr sz="1500">
                <a:solidFill>
                  <a:schemeClr val="tx1"/>
                </a:solidFill>
                <a:latin typeface="+mn-lt"/>
                <a:ea typeface="+mn-ea"/>
              </a:defRPr>
            </a:lvl9pPr>
          </a:lstStyle>
          <a:p>
            <a:pPr marL="0" indent="0">
              <a:buFontTx/>
              <a:buNone/>
            </a:pPr>
            <a:r>
              <a:rPr lang="en-CA" sz="2400" kern="0" dirty="0">
                <a:latin typeface="Myriad Pro Light" panose="020B0403030403020204" pitchFamily="34" charset="0"/>
                <a:cs typeface="Malayalam MN" pitchFamily="2" charset="0"/>
              </a:rPr>
              <a:t>Where and why do differences in power exist?</a:t>
            </a:r>
          </a:p>
        </p:txBody>
      </p:sp>
      <p:sp>
        <p:nvSpPr>
          <p:cNvPr id="38" name="Google Shape;7496;p70">
            <a:extLst>
              <a:ext uri="{FF2B5EF4-FFF2-40B4-BE49-F238E27FC236}">
                <a16:creationId xmlns:a16="http://schemas.microsoft.com/office/drawing/2014/main" id="{54FC8473-D409-FB20-2FD9-C18A910CEDAB}"/>
              </a:ext>
            </a:extLst>
          </p:cNvPr>
          <p:cNvSpPr/>
          <p:nvPr/>
        </p:nvSpPr>
        <p:spPr>
          <a:xfrm>
            <a:off x="4164133" y="2523712"/>
            <a:ext cx="1036899" cy="639828"/>
          </a:xfrm>
          <a:custGeom>
            <a:avLst/>
            <a:gdLst/>
            <a:ahLst/>
            <a:cxnLst/>
            <a:rect l="l" t="t" r="r" b="b"/>
            <a:pathLst>
              <a:path w="30990" h="16624" extrusionOk="0">
                <a:moveTo>
                  <a:pt x="21131" y="1180"/>
                </a:moveTo>
                <a:lnTo>
                  <a:pt x="21217" y="1244"/>
                </a:lnTo>
                <a:lnTo>
                  <a:pt x="21196" y="1244"/>
                </a:lnTo>
                <a:lnTo>
                  <a:pt x="21196" y="1266"/>
                </a:lnTo>
                <a:cubicBezTo>
                  <a:pt x="21174" y="1351"/>
                  <a:pt x="21153" y="1416"/>
                  <a:pt x="21131" y="1523"/>
                </a:cubicBezTo>
                <a:lnTo>
                  <a:pt x="21131" y="1180"/>
                </a:lnTo>
                <a:close/>
                <a:moveTo>
                  <a:pt x="21689" y="2123"/>
                </a:moveTo>
                <a:cubicBezTo>
                  <a:pt x="21410" y="2294"/>
                  <a:pt x="21196" y="2552"/>
                  <a:pt x="21067" y="2830"/>
                </a:cubicBezTo>
                <a:cubicBezTo>
                  <a:pt x="21089" y="2616"/>
                  <a:pt x="21110" y="2380"/>
                  <a:pt x="21110" y="2166"/>
                </a:cubicBezTo>
                <a:cubicBezTo>
                  <a:pt x="21131" y="2166"/>
                  <a:pt x="21153" y="2187"/>
                  <a:pt x="21174" y="2187"/>
                </a:cubicBezTo>
                <a:cubicBezTo>
                  <a:pt x="21346" y="2187"/>
                  <a:pt x="21517" y="2166"/>
                  <a:pt x="21689" y="2123"/>
                </a:cubicBezTo>
                <a:close/>
                <a:moveTo>
                  <a:pt x="21791" y="3092"/>
                </a:moveTo>
                <a:lnTo>
                  <a:pt x="21791" y="3092"/>
                </a:lnTo>
                <a:cubicBezTo>
                  <a:pt x="21496" y="3299"/>
                  <a:pt x="21219" y="3559"/>
                  <a:pt x="20960" y="3837"/>
                </a:cubicBezTo>
                <a:cubicBezTo>
                  <a:pt x="20981" y="3687"/>
                  <a:pt x="21003" y="3516"/>
                  <a:pt x="21024" y="3366"/>
                </a:cubicBezTo>
                <a:lnTo>
                  <a:pt x="21003" y="3366"/>
                </a:lnTo>
                <a:cubicBezTo>
                  <a:pt x="21294" y="3327"/>
                  <a:pt x="21567" y="3236"/>
                  <a:pt x="21791" y="3092"/>
                </a:cubicBezTo>
                <a:close/>
                <a:moveTo>
                  <a:pt x="21324" y="4073"/>
                </a:moveTo>
                <a:cubicBezTo>
                  <a:pt x="21174" y="4202"/>
                  <a:pt x="21046" y="4352"/>
                  <a:pt x="20917" y="4523"/>
                </a:cubicBezTo>
                <a:cubicBezTo>
                  <a:pt x="20939" y="4416"/>
                  <a:pt x="20939" y="4287"/>
                  <a:pt x="20939" y="4180"/>
                </a:cubicBezTo>
                <a:cubicBezTo>
                  <a:pt x="21089" y="4137"/>
                  <a:pt x="21217" y="4116"/>
                  <a:pt x="21324" y="4073"/>
                </a:cubicBezTo>
                <a:close/>
                <a:moveTo>
                  <a:pt x="21389" y="1351"/>
                </a:moveTo>
                <a:lnTo>
                  <a:pt x="21389" y="1351"/>
                </a:lnTo>
                <a:cubicBezTo>
                  <a:pt x="22717" y="2337"/>
                  <a:pt x="24025" y="3344"/>
                  <a:pt x="25332" y="4373"/>
                </a:cubicBezTo>
                <a:cubicBezTo>
                  <a:pt x="25277" y="4369"/>
                  <a:pt x="25222" y="4368"/>
                  <a:pt x="25168" y="4368"/>
                </a:cubicBezTo>
                <a:cubicBezTo>
                  <a:pt x="24907" y="4368"/>
                  <a:pt x="24659" y="4409"/>
                  <a:pt x="24410" y="4480"/>
                </a:cubicBezTo>
                <a:cubicBezTo>
                  <a:pt x="24560" y="4373"/>
                  <a:pt x="24689" y="4287"/>
                  <a:pt x="24839" y="4180"/>
                </a:cubicBezTo>
                <a:cubicBezTo>
                  <a:pt x="24925" y="4116"/>
                  <a:pt x="24882" y="3987"/>
                  <a:pt x="24775" y="3987"/>
                </a:cubicBezTo>
                <a:cubicBezTo>
                  <a:pt x="23982" y="3987"/>
                  <a:pt x="23189" y="4180"/>
                  <a:pt x="22460" y="4502"/>
                </a:cubicBezTo>
                <a:cubicBezTo>
                  <a:pt x="22336" y="4548"/>
                  <a:pt x="21598" y="4874"/>
                  <a:pt x="21455" y="4874"/>
                </a:cubicBezTo>
                <a:cubicBezTo>
                  <a:pt x="21400" y="4874"/>
                  <a:pt x="21434" y="4826"/>
                  <a:pt x="21624" y="4695"/>
                </a:cubicBezTo>
                <a:cubicBezTo>
                  <a:pt x="22117" y="4373"/>
                  <a:pt x="22653" y="4116"/>
                  <a:pt x="23210" y="3923"/>
                </a:cubicBezTo>
                <a:cubicBezTo>
                  <a:pt x="23291" y="3883"/>
                  <a:pt x="23296" y="3728"/>
                  <a:pt x="23189" y="3728"/>
                </a:cubicBezTo>
                <a:cubicBezTo>
                  <a:pt x="23182" y="3728"/>
                  <a:pt x="23175" y="3729"/>
                  <a:pt x="23167" y="3730"/>
                </a:cubicBezTo>
                <a:cubicBezTo>
                  <a:pt x="22610" y="3816"/>
                  <a:pt x="22053" y="4009"/>
                  <a:pt x="21560" y="4309"/>
                </a:cubicBezTo>
                <a:cubicBezTo>
                  <a:pt x="21331" y="4436"/>
                  <a:pt x="21222" y="4485"/>
                  <a:pt x="21189" y="4485"/>
                </a:cubicBezTo>
                <a:cubicBezTo>
                  <a:pt x="21082" y="4485"/>
                  <a:pt x="21763" y="3982"/>
                  <a:pt x="21796" y="3966"/>
                </a:cubicBezTo>
                <a:cubicBezTo>
                  <a:pt x="22117" y="3730"/>
                  <a:pt x="22482" y="3537"/>
                  <a:pt x="22824" y="3366"/>
                </a:cubicBezTo>
                <a:cubicBezTo>
                  <a:pt x="22937" y="3309"/>
                  <a:pt x="22869" y="3187"/>
                  <a:pt x="22778" y="3187"/>
                </a:cubicBezTo>
                <a:cubicBezTo>
                  <a:pt x="22765" y="3187"/>
                  <a:pt x="22752" y="3189"/>
                  <a:pt x="22739" y="3194"/>
                </a:cubicBezTo>
                <a:cubicBezTo>
                  <a:pt x="22378" y="3364"/>
                  <a:pt x="21387" y="3660"/>
                  <a:pt x="21180" y="3916"/>
                </a:cubicBezTo>
                <a:lnTo>
                  <a:pt x="21180" y="3916"/>
                </a:lnTo>
                <a:cubicBezTo>
                  <a:pt x="21479" y="3533"/>
                  <a:pt x="21862" y="3192"/>
                  <a:pt x="22182" y="2830"/>
                </a:cubicBezTo>
                <a:cubicBezTo>
                  <a:pt x="22235" y="2759"/>
                  <a:pt x="22185" y="2643"/>
                  <a:pt x="22117" y="2643"/>
                </a:cubicBezTo>
                <a:cubicBezTo>
                  <a:pt x="22103" y="2643"/>
                  <a:pt x="22089" y="2648"/>
                  <a:pt x="22074" y="2659"/>
                </a:cubicBezTo>
                <a:cubicBezTo>
                  <a:pt x="21841" y="2819"/>
                  <a:pt x="21701" y="2884"/>
                  <a:pt x="21624" y="2884"/>
                </a:cubicBezTo>
                <a:cubicBezTo>
                  <a:pt x="21386" y="2884"/>
                  <a:pt x="21778" y="2254"/>
                  <a:pt x="21924" y="1994"/>
                </a:cubicBezTo>
                <a:cubicBezTo>
                  <a:pt x="21977" y="1924"/>
                  <a:pt x="21915" y="1854"/>
                  <a:pt x="21844" y="1854"/>
                </a:cubicBezTo>
                <a:cubicBezTo>
                  <a:pt x="21828" y="1854"/>
                  <a:pt x="21812" y="1858"/>
                  <a:pt x="21796" y="1866"/>
                </a:cubicBezTo>
                <a:cubicBezTo>
                  <a:pt x="21635" y="1935"/>
                  <a:pt x="21520" y="1967"/>
                  <a:pt x="21442" y="1967"/>
                </a:cubicBezTo>
                <a:cubicBezTo>
                  <a:pt x="21226" y="1967"/>
                  <a:pt x="21279" y="1728"/>
                  <a:pt x="21389" y="1351"/>
                </a:cubicBezTo>
                <a:close/>
                <a:moveTo>
                  <a:pt x="1351" y="5102"/>
                </a:moveTo>
                <a:lnTo>
                  <a:pt x="1351" y="5102"/>
                </a:lnTo>
                <a:cubicBezTo>
                  <a:pt x="1694" y="5145"/>
                  <a:pt x="2058" y="5188"/>
                  <a:pt x="2401" y="5230"/>
                </a:cubicBezTo>
                <a:lnTo>
                  <a:pt x="1715" y="5445"/>
                </a:lnTo>
                <a:cubicBezTo>
                  <a:pt x="1649" y="5467"/>
                  <a:pt x="1634" y="5528"/>
                  <a:pt x="1652" y="5580"/>
                </a:cubicBezTo>
                <a:lnTo>
                  <a:pt x="1652" y="5580"/>
                </a:lnTo>
                <a:cubicBezTo>
                  <a:pt x="1557" y="5419"/>
                  <a:pt x="1457" y="5260"/>
                  <a:pt x="1351" y="5102"/>
                </a:cubicBezTo>
                <a:close/>
                <a:moveTo>
                  <a:pt x="2525" y="5380"/>
                </a:moveTo>
                <a:cubicBezTo>
                  <a:pt x="2616" y="5380"/>
                  <a:pt x="2628" y="5440"/>
                  <a:pt x="2465" y="5616"/>
                </a:cubicBezTo>
                <a:cubicBezTo>
                  <a:pt x="2294" y="5788"/>
                  <a:pt x="2101" y="5938"/>
                  <a:pt x="1930" y="6088"/>
                </a:cubicBezTo>
                <a:cubicBezTo>
                  <a:pt x="1850" y="5929"/>
                  <a:pt x="1766" y="5775"/>
                  <a:pt x="1678" y="5623"/>
                </a:cubicBezTo>
                <a:lnTo>
                  <a:pt x="1678" y="5623"/>
                </a:lnTo>
                <a:cubicBezTo>
                  <a:pt x="1698" y="5646"/>
                  <a:pt x="1726" y="5661"/>
                  <a:pt x="1760" y="5661"/>
                </a:cubicBezTo>
                <a:cubicBezTo>
                  <a:pt x="1766" y="5661"/>
                  <a:pt x="1773" y="5660"/>
                  <a:pt x="1780" y="5659"/>
                </a:cubicBezTo>
                <a:cubicBezTo>
                  <a:pt x="1823" y="5630"/>
                  <a:pt x="2339" y="5380"/>
                  <a:pt x="2525" y="5380"/>
                </a:cubicBezTo>
                <a:close/>
                <a:moveTo>
                  <a:pt x="12407" y="5488"/>
                </a:moveTo>
                <a:cubicBezTo>
                  <a:pt x="12412" y="5488"/>
                  <a:pt x="12328" y="5542"/>
                  <a:pt x="12109" y="5680"/>
                </a:cubicBezTo>
                <a:cubicBezTo>
                  <a:pt x="11437" y="6091"/>
                  <a:pt x="10748" y="6486"/>
                  <a:pt x="10057" y="6879"/>
                </a:cubicBezTo>
                <a:lnTo>
                  <a:pt x="10057" y="6879"/>
                </a:lnTo>
                <a:cubicBezTo>
                  <a:pt x="10409" y="6655"/>
                  <a:pt x="10785" y="6454"/>
                  <a:pt x="11145" y="6238"/>
                </a:cubicBezTo>
                <a:cubicBezTo>
                  <a:pt x="11295" y="6154"/>
                  <a:pt x="12391" y="5488"/>
                  <a:pt x="12407" y="5488"/>
                </a:cubicBezTo>
                <a:close/>
                <a:moveTo>
                  <a:pt x="3773" y="5745"/>
                </a:moveTo>
                <a:lnTo>
                  <a:pt x="3794" y="5766"/>
                </a:lnTo>
                <a:cubicBezTo>
                  <a:pt x="3473" y="5852"/>
                  <a:pt x="2722" y="6773"/>
                  <a:pt x="2358" y="7223"/>
                </a:cubicBezTo>
                <a:cubicBezTo>
                  <a:pt x="2251" y="6923"/>
                  <a:pt x="2165" y="6645"/>
                  <a:pt x="2037" y="6366"/>
                </a:cubicBezTo>
                <a:cubicBezTo>
                  <a:pt x="2615" y="6152"/>
                  <a:pt x="3194" y="5916"/>
                  <a:pt x="3773" y="5745"/>
                </a:cubicBezTo>
                <a:close/>
                <a:moveTo>
                  <a:pt x="2980" y="5316"/>
                </a:moveTo>
                <a:cubicBezTo>
                  <a:pt x="3923" y="5380"/>
                  <a:pt x="4844" y="5445"/>
                  <a:pt x="5787" y="5488"/>
                </a:cubicBezTo>
                <a:cubicBezTo>
                  <a:pt x="5101" y="5809"/>
                  <a:pt x="4458" y="6216"/>
                  <a:pt x="3858" y="6666"/>
                </a:cubicBezTo>
                <a:cubicBezTo>
                  <a:pt x="3730" y="6740"/>
                  <a:pt x="2772" y="7251"/>
                  <a:pt x="2630" y="7251"/>
                </a:cubicBezTo>
                <a:cubicBezTo>
                  <a:pt x="2606" y="7251"/>
                  <a:pt x="2606" y="7236"/>
                  <a:pt x="2637" y="7202"/>
                </a:cubicBezTo>
                <a:cubicBezTo>
                  <a:pt x="3130" y="6645"/>
                  <a:pt x="3730" y="6195"/>
                  <a:pt x="4223" y="5638"/>
                </a:cubicBezTo>
                <a:cubicBezTo>
                  <a:pt x="4282" y="5578"/>
                  <a:pt x="4232" y="5464"/>
                  <a:pt x="4156" y="5464"/>
                </a:cubicBezTo>
                <a:cubicBezTo>
                  <a:pt x="4150" y="5464"/>
                  <a:pt x="4143" y="5465"/>
                  <a:pt x="4137" y="5466"/>
                </a:cubicBezTo>
                <a:cubicBezTo>
                  <a:pt x="3451" y="5638"/>
                  <a:pt x="2765" y="5873"/>
                  <a:pt x="2122" y="6130"/>
                </a:cubicBezTo>
                <a:cubicBezTo>
                  <a:pt x="2094" y="6142"/>
                  <a:pt x="2077" y="6148"/>
                  <a:pt x="2070" y="6148"/>
                </a:cubicBezTo>
                <a:cubicBezTo>
                  <a:pt x="2009" y="6148"/>
                  <a:pt x="2556" y="5807"/>
                  <a:pt x="2594" y="5788"/>
                </a:cubicBezTo>
                <a:cubicBezTo>
                  <a:pt x="2744" y="5638"/>
                  <a:pt x="2873" y="5488"/>
                  <a:pt x="2980" y="5316"/>
                </a:cubicBezTo>
                <a:close/>
                <a:moveTo>
                  <a:pt x="5809" y="5616"/>
                </a:moveTo>
                <a:lnTo>
                  <a:pt x="5809" y="5616"/>
                </a:lnTo>
                <a:cubicBezTo>
                  <a:pt x="5380" y="6002"/>
                  <a:pt x="4908" y="6345"/>
                  <a:pt x="4458" y="6666"/>
                </a:cubicBezTo>
                <a:cubicBezTo>
                  <a:pt x="3837" y="7138"/>
                  <a:pt x="3194" y="7588"/>
                  <a:pt x="2551" y="8038"/>
                </a:cubicBezTo>
                <a:cubicBezTo>
                  <a:pt x="2530" y="7845"/>
                  <a:pt x="2487" y="7674"/>
                  <a:pt x="2422" y="7502"/>
                </a:cubicBezTo>
                <a:lnTo>
                  <a:pt x="2422" y="7502"/>
                </a:lnTo>
                <a:lnTo>
                  <a:pt x="2444" y="7523"/>
                </a:lnTo>
                <a:cubicBezTo>
                  <a:pt x="3515" y="7288"/>
                  <a:pt x="4330" y="6559"/>
                  <a:pt x="5230" y="5980"/>
                </a:cubicBezTo>
                <a:cubicBezTo>
                  <a:pt x="5444" y="5895"/>
                  <a:pt x="5637" y="5766"/>
                  <a:pt x="5809" y="5616"/>
                </a:cubicBezTo>
                <a:close/>
                <a:moveTo>
                  <a:pt x="6237" y="5509"/>
                </a:moveTo>
                <a:cubicBezTo>
                  <a:pt x="6601" y="5509"/>
                  <a:pt x="6966" y="5530"/>
                  <a:pt x="7330" y="5530"/>
                </a:cubicBezTo>
                <a:cubicBezTo>
                  <a:pt x="6044" y="6195"/>
                  <a:pt x="4866" y="7052"/>
                  <a:pt x="3558" y="7695"/>
                </a:cubicBezTo>
                <a:lnTo>
                  <a:pt x="3558" y="7716"/>
                </a:lnTo>
                <a:cubicBezTo>
                  <a:pt x="3069" y="7961"/>
                  <a:pt x="2856" y="8055"/>
                  <a:pt x="2815" y="8055"/>
                </a:cubicBezTo>
                <a:cubicBezTo>
                  <a:pt x="2702" y="8055"/>
                  <a:pt x="3908" y="7337"/>
                  <a:pt x="4223" y="7116"/>
                </a:cubicBezTo>
                <a:cubicBezTo>
                  <a:pt x="4908" y="6602"/>
                  <a:pt x="5594" y="6066"/>
                  <a:pt x="6237" y="5509"/>
                </a:cubicBezTo>
                <a:close/>
                <a:moveTo>
                  <a:pt x="27282" y="6838"/>
                </a:moveTo>
                <a:lnTo>
                  <a:pt x="27111" y="6945"/>
                </a:lnTo>
                <a:cubicBezTo>
                  <a:pt x="26553" y="7266"/>
                  <a:pt x="25975" y="7545"/>
                  <a:pt x="25396" y="7824"/>
                </a:cubicBezTo>
                <a:lnTo>
                  <a:pt x="23896" y="8552"/>
                </a:lnTo>
                <a:cubicBezTo>
                  <a:pt x="24968" y="7931"/>
                  <a:pt x="26082" y="7373"/>
                  <a:pt x="27196" y="6859"/>
                </a:cubicBezTo>
                <a:lnTo>
                  <a:pt x="27282" y="6838"/>
                </a:lnTo>
                <a:close/>
                <a:moveTo>
                  <a:pt x="7823" y="5530"/>
                </a:moveTo>
                <a:cubicBezTo>
                  <a:pt x="6451" y="6923"/>
                  <a:pt x="4330" y="7545"/>
                  <a:pt x="2680" y="8574"/>
                </a:cubicBezTo>
                <a:lnTo>
                  <a:pt x="2680" y="8595"/>
                </a:lnTo>
                <a:cubicBezTo>
                  <a:pt x="2658" y="8488"/>
                  <a:pt x="2637" y="8381"/>
                  <a:pt x="2615" y="8295"/>
                </a:cubicBezTo>
                <a:cubicBezTo>
                  <a:pt x="3537" y="7974"/>
                  <a:pt x="4416" y="7545"/>
                  <a:pt x="5230" y="7009"/>
                </a:cubicBezTo>
                <a:cubicBezTo>
                  <a:pt x="5766" y="6709"/>
                  <a:pt x="6259" y="6366"/>
                  <a:pt x="6773" y="6066"/>
                </a:cubicBezTo>
                <a:cubicBezTo>
                  <a:pt x="7051" y="5895"/>
                  <a:pt x="7480" y="5745"/>
                  <a:pt x="7780" y="5530"/>
                </a:cubicBezTo>
                <a:close/>
                <a:moveTo>
                  <a:pt x="8573" y="5530"/>
                </a:moveTo>
                <a:cubicBezTo>
                  <a:pt x="6773" y="6302"/>
                  <a:pt x="5380" y="7909"/>
                  <a:pt x="3494" y="8531"/>
                </a:cubicBezTo>
                <a:cubicBezTo>
                  <a:pt x="3232" y="8616"/>
                  <a:pt x="3091" y="8651"/>
                  <a:pt x="3034" y="8651"/>
                </a:cubicBezTo>
                <a:cubicBezTo>
                  <a:pt x="2848" y="8651"/>
                  <a:pt x="3552" y="8282"/>
                  <a:pt x="3880" y="8102"/>
                </a:cubicBezTo>
                <a:cubicBezTo>
                  <a:pt x="4458" y="7781"/>
                  <a:pt x="5037" y="7502"/>
                  <a:pt x="5616" y="7202"/>
                </a:cubicBezTo>
                <a:cubicBezTo>
                  <a:pt x="6516" y="6773"/>
                  <a:pt x="7352" y="6216"/>
                  <a:pt x="8080" y="5530"/>
                </a:cubicBezTo>
                <a:close/>
                <a:moveTo>
                  <a:pt x="9195" y="5552"/>
                </a:moveTo>
                <a:cubicBezTo>
                  <a:pt x="8980" y="5723"/>
                  <a:pt x="8766" y="5873"/>
                  <a:pt x="8552" y="6023"/>
                </a:cubicBezTo>
                <a:lnTo>
                  <a:pt x="8552" y="6045"/>
                </a:lnTo>
                <a:cubicBezTo>
                  <a:pt x="7952" y="6473"/>
                  <a:pt x="7330" y="6881"/>
                  <a:pt x="6666" y="7245"/>
                </a:cubicBezTo>
                <a:cubicBezTo>
                  <a:pt x="5401" y="7995"/>
                  <a:pt x="4051" y="8659"/>
                  <a:pt x="2765" y="9409"/>
                </a:cubicBezTo>
                <a:cubicBezTo>
                  <a:pt x="2765" y="9238"/>
                  <a:pt x="2744" y="9045"/>
                  <a:pt x="2722" y="8874"/>
                </a:cubicBezTo>
                <a:cubicBezTo>
                  <a:pt x="4823" y="8681"/>
                  <a:pt x="6366" y="6988"/>
                  <a:pt x="8123" y="5980"/>
                </a:cubicBezTo>
                <a:cubicBezTo>
                  <a:pt x="8359" y="5830"/>
                  <a:pt x="8680" y="5659"/>
                  <a:pt x="8937" y="5552"/>
                </a:cubicBezTo>
                <a:close/>
                <a:moveTo>
                  <a:pt x="10673" y="5509"/>
                </a:moveTo>
                <a:cubicBezTo>
                  <a:pt x="8144" y="6388"/>
                  <a:pt x="6044" y="8188"/>
                  <a:pt x="3558" y="9238"/>
                </a:cubicBezTo>
                <a:cubicBezTo>
                  <a:pt x="3105" y="9421"/>
                  <a:pt x="2908" y="9509"/>
                  <a:pt x="2902" y="9509"/>
                </a:cubicBezTo>
                <a:cubicBezTo>
                  <a:pt x="2896" y="9509"/>
                  <a:pt x="3175" y="9378"/>
                  <a:pt x="3623" y="9131"/>
                </a:cubicBezTo>
                <a:cubicBezTo>
                  <a:pt x="4437" y="8659"/>
                  <a:pt x="5208" y="8274"/>
                  <a:pt x="5980" y="7845"/>
                </a:cubicBezTo>
                <a:cubicBezTo>
                  <a:pt x="7244" y="7181"/>
                  <a:pt x="8423" y="6409"/>
                  <a:pt x="9516" y="5509"/>
                </a:cubicBezTo>
                <a:close/>
                <a:moveTo>
                  <a:pt x="26275" y="9495"/>
                </a:moveTo>
                <a:cubicBezTo>
                  <a:pt x="25932" y="9688"/>
                  <a:pt x="25589" y="9902"/>
                  <a:pt x="25268" y="10117"/>
                </a:cubicBezTo>
                <a:cubicBezTo>
                  <a:pt x="25212" y="10142"/>
                  <a:pt x="25157" y="10170"/>
                  <a:pt x="25103" y="10199"/>
                </a:cubicBezTo>
                <a:lnTo>
                  <a:pt x="25103" y="10199"/>
                </a:lnTo>
                <a:cubicBezTo>
                  <a:pt x="25483" y="9951"/>
                  <a:pt x="25870" y="9719"/>
                  <a:pt x="26275" y="9495"/>
                </a:cubicBezTo>
                <a:close/>
                <a:moveTo>
                  <a:pt x="10202" y="5916"/>
                </a:moveTo>
                <a:lnTo>
                  <a:pt x="10202" y="5916"/>
                </a:lnTo>
                <a:cubicBezTo>
                  <a:pt x="10009" y="6023"/>
                  <a:pt x="9816" y="6152"/>
                  <a:pt x="9623" y="6259"/>
                </a:cubicBezTo>
                <a:cubicBezTo>
                  <a:pt x="8830" y="6752"/>
                  <a:pt x="8059" y="7266"/>
                  <a:pt x="7244" y="7738"/>
                </a:cubicBezTo>
                <a:cubicBezTo>
                  <a:pt x="5723" y="8595"/>
                  <a:pt x="4223" y="9367"/>
                  <a:pt x="2808" y="10374"/>
                </a:cubicBezTo>
                <a:cubicBezTo>
                  <a:pt x="2808" y="10145"/>
                  <a:pt x="2808" y="9936"/>
                  <a:pt x="2789" y="9709"/>
                </a:cubicBezTo>
                <a:lnTo>
                  <a:pt x="2789" y="9709"/>
                </a:lnTo>
                <a:cubicBezTo>
                  <a:pt x="5467" y="8873"/>
                  <a:pt x="7609" y="6987"/>
                  <a:pt x="10202" y="5916"/>
                </a:cubicBezTo>
                <a:close/>
                <a:moveTo>
                  <a:pt x="12216" y="5466"/>
                </a:moveTo>
                <a:lnTo>
                  <a:pt x="12216" y="5466"/>
                </a:lnTo>
                <a:cubicBezTo>
                  <a:pt x="9216" y="6859"/>
                  <a:pt x="6623" y="8981"/>
                  <a:pt x="3558" y="10267"/>
                </a:cubicBezTo>
                <a:cubicBezTo>
                  <a:pt x="3134" y="10442"/>
                  <a:pt x="2934" y="10512"/>
                  <a:pt x="2880" y="10512"/>
                </a:cubicBezTo>
                <a:cubicBezTo>
                  <a:pt x="2741" y="10512"/>
                  <a:pt x="3535" y="10066"/>
                  <a:pt x="3965" y="9774"/>
                </a:cubicBezTo>
                <a:cubicBezTo>
                  <a:pt x="4780" y="9217"/>
                  <a:pt x="5616" y="8745"/>
                  <a:pt x="6473" y="8338"/>
                </a:cubicBezTo>
                <a:cubicBezTo>
                  <a:pt x="8166" y="7523"/>
                  <a:pt x="9645" y="6388"/>
                  <a:pt x="11295" y="5509"/>
                </a:cubicBezTo>
                <a:cubicBezTo>
                  <a:pt x="11316" y="5509"/>
                  <a:pt x="11316" y="5509"/>
                  <a:pt x="11338" y="5488"/>
                </a:cubicBezTo>
                <a:cubicBezTo>
                  <a:pt x="11638" y="5488"/>
                  <a:pt x="11916" y="5488"/>
                  <a:pt x="12216" y="5466"/>
                </a:cubicBezTo>
                <a:close/>
                <a:moveTo>
                  <a:pt x="22032" y="8595"/>
                </a:moveTo>
                <a:lnTo>
                  <a:pt x="21067" y="9109"/>
                </a:lnTo>
                <a:cubicBezTo>
                  <a:pt x="20124" y="9624"/>
                  <a:pt x="19203" y="10202"/>
                  <a:pt x="18281" y="10760"/>
                </a:cubicBezTo>
                <a:lnTo>
                  <a:pt x="18024" y="10910"/>
                </a:lnTo>
                <a:cubicBezTo>
                  <a:pt x="18345" y="10674"/>
                  <a:pt x="18667" y="10438"/>
                  <a:pt x="18988" y="10224"/>
                </a:cubicBezTo>
                <a:cubicBezTo>
                  <a:pt x="19888" y="9645"/>
                  <a:pt x="20853" y="9131"/>
                  <a:pt x="21817" y="8702"/>
                </a:cubicBezTo>
                <a:lnTo>
                  <a:pt x="22032" y="8595"/>
                </a:lnTo>
                <a:close/>
                <a:moveTo>
                  <a:pt x="4608" y="10009"/>
                </a:moveTo>
                <a:lnTo>
                  <a:pt x="4608" y="10009"/>
                </a:lnTo>
                <a:cubicBezTo>
                  <a:pt x="3965" y="10460"/>
                  <a:pt x="3344" y="10931"/>
                  <a:pt x="2744" y="11445"/>
                </a:cubicBezTo>
                <a:cubicBezTo>
                  <a:pt x="2765" y="11188"/>
                  <a:pt x="2787" y="10974"/>
                  <a:pt x="2787" y="10738"/>
                </a:cubicBezTo>
                <a:lnTo>
                  <a:pt x="2787" y="10760"/>
                </a:lnTo>
                <a:cubicBezTo>
                  <a:pt x="3408" y="10545"/>
                  <a:pt x="4030" y="10288"/>
                  <a:pt x="4608" y="10009"/>
                </a:cubicBezTo>
                <a:close/>
                <a:moveTo>
                  <a:pt x="26918" y="5595"/>
                </a:moveTo>
                <a:cubicBezTo>
                  <a:pt x="27239" y="5809"/>
                  <a:pt x="27561" y="6066"/>
                  <a:pt x="27904" y="6323"/>
                </a:cubicBezTo>
                <a:lnTo>
                  <a:pt x="27904" y="6345"/>
                </a:lnTo>
                <a:cubicBezTo>
                  <a:pt x="25653" y="7309"/>
                  <a:pt x="23489" y="8466"/>
                  <a:pt x="21453" y="9838"/>
                </a:cubicBezTo>
                <a:cubicBezTo>
                  <a:pt x="20446" y="10417"/>
                  <a:pt x="19417" y="10995"/>
                  <a:pt x="18367" y="11510"/>
                </a:cubicBezTo>
                <a:lnTo>
                  <a:pt x="18281" y="11552"/>
                </a:lnTo>
                <a:lnTo>
                  <a:pt x="18410" y="11445"/>
                </a:lnTo>
                <a:cubicBezTo>
                  <a:pt x="18946" y="11102"/>
                  <a:pt x="19524" y="10781"/>
                  <a:pt x="20060" y="10460"/>
                </a:cubicBezTo>
                <a:cubicBezTo>
                  <a:pt x="22182" y="9217"/>
                  <a:pt x="24325" y="8059"/>
                  <a:pt x="26361" y="6645"/>
                </a:cubicBezTo>
                <a:cubicBezTo>
                  <a:pt x="26425" y="6623"/>
                  <a:pt x="26489" y="6581"/>
                  <a:pt x="26532" y="6516"/>
                </a:cubicBezTo>
                <a:lnTo>
                  <a:pt x="26982" y="6216"/>
                </a:lnTo>
                <a:cubicBezTo>
                  <a:pt x="27073" y="6144"/>
                  <a:pt x="27025" y="6009"/>
                  <a:pt x="26930" y="6009"/>
                </a:cubicBezTo>
                <a:cubicBezTo>
                  <a:pt x="26913" y="6009"/>
                  <a:pt x="26894" y="6014"/>
                  <a:pt x="26875" y="6023"/>
                </a:cubicBezTo>
                <a:cubicBezTo>
                  <a:pt x="25675" y="6709"/>
                  <a:pt x="24453" y="7352"/>
                  <a:pt x="23232" y="7974"/>
                </a:cubicBezTo>
                <a:cubicBezTo>
                  <a:pt x="24518" y="7288"/>
                  <a:pt x="25761" y="6495"/>
                  <a:pt x="26918" y="5595"/>
                </a:cubicBezTo>
                <a:close/>
                <a:moveTo>
                  <a:pt x="14166" y="5402"/>
                </a:moveTo>
                <a:cubicBezTo>
                  <a:pt x="12581" y="6088"/>
                  <a:pt x="11188" y="7116"/>
                  <a:pt x="9709" y="7952"/>
                </a:cubicBezTo>
                <a:cubicBezTo>
                  <a:pt x="8787" y="8466"/>
                  <a:pt x="7780" y="8874"/>
                  <a:pt x="6816" y="9324"/>
                </a:cubicBezTo>
                <a:cubicBezTo>
                  <a:pt x="5787" y="9838"/>
                  <a:pt x="4801" y="10395"/>
                  <a:pt x="3837" y="11038"/>
                </a:cubicBezTo>
                <a:cubicBezTo>
                  <a:pt x="3550" y="11243"/>
                  <a:pt x="3106" y="11370"/>
                  <a:pt x="2824" y="11606"/>
                </a:cubicBezTo>
                <a:lnTo>
                  <a:pt x="2824" y="11606"/>
                </a:lnTo>
                <a:cubicBezTo>
                  <a:pt x="3347" y="11147"/>
                  <a:pt x="3872" y="10729"/>
                  <a:pt x="4437" y="10352"/>
                </a:cubicBezTo>
                <a:cubicBezTo>
                  <a:pt x="5380" y="9709"/>
                  <a:pt x="6344" y="9109"/>
                  <a:pt x="7352" y="8574"/>
                </a:cubicBezTo>
                <a:cubicBezTo>
                  <a:pt x="9173" y="7545"/>
                  <a:pt x="11038" y="6602"/>
                  <a:pt x="12795" y="5445"/>
                </a:cubicBezTo>
                <a:lnTo>
                  <a:pt x="14166" y="5402"/>
                </a:lnTo>
                <a:close/>
                <a:moveTo>
                  <a:pt x="28118" y="6538"/>
                </a:moveTo>
                <a:lnTo>
                  <a:pt x="28482" y="6816"/>
                </a:lnTo>
                <a:cubicBezTo>
                  <a:pt x="26961" y="7438"/>
                  <a:pt x="25503" y="8209"/>
                  <a:pt x="24110" y="9088"/>
                </a:cubicBezTo>
                <a:cubicBezTo>
                  <a:pt x="23167" y="9538"/>
                  <a:pt x="22160" y="9945"/>
                  <a:pt x="21324" y="10545"/>
                </a:cubicBezTo>
                <a:cubicBezTo>
                  <a:pt x="20874" y="10867"/>
                  <a:pt x="20424" y="11188"/>
                  <a:pt x="19931" y="11467"/>
                </a:cubicBezTo>
                <a:cubicBezTo>
                  <a:pt x="19476" y="11741"/>
                  <a:pt x="19261" y="11847"/>
                  <a:pt x="19201" y="11847"/>
                </a:cubicBezTo>
                <a:cubicBezTo>
                  <a:pt x="19026" y="11847"/>
                  <a:pt x="20165" y="10950"/>
                  <a:pt x="20531" y="10695"/>
                </a:cubicBezTo>
                <a:cubicBezTo>
                  <a:pt x="20789" y="10481"/>
                  <a:pt x="21089" y="10288"/>
                  <a:pt x="21389" y="10095"/>
                </a:cubicBezTo>
                <a:lnTo>
                  <a:pt x="22567" y="9431"/>
                </a:lnTo>
                <a:cubicBezTo>
                  <a:pt x="24389" y="8424"/>
                  <a:pt x="26361" y="7674"/>
                  <a:pt x="28118" y="6538"/>
                </a:cubicBezTo>
                <a:close/>
                <a:moveTo>
                  <a:pt x="22739" y="9967"/>
                </a:moveTo>
                <a:lnTo>
                  <a:pt x="22739" y="9967"/>
                </a:lnTo>
                <a:cubicBezTo>
                  <a:pt x="21860" y="10588"/>
                  <a:pt x="20981" y="11252"/>
                  <a:pt x="20146" y="11960"/>
                </a:cubicBezTo>
                <a:lnTo>
                  <a:pt x="19203" y="11981"/>
                </a:lnTo>
                <a:cubicBezTo>
                  <a:pt x="20467" y="11617"/>
                  <a:pt x="21517" y="10588"/>
                  <a:pt x="22674" y="10009"/>
                </a:cubicBezTo>
                <a:lnTo>
                  <a:pt x="22739" y="9967"/>
                </a:lnTo>
                <a:close/>
                <a:moveTo>
                  <a:pt x="27454" y="8316"/>
                </a:moveTo>
                <a:cubicBezTo>
                  <a:pt x="27239" y="8424"/>
                  <a:pt x="27025" y="8531"/>
                  <a:pt x="26811" y="8616"/>
                </a:cubicBezTo>
                <a:cubicBezTo>
                  <a:pt x="26146" y="8916"/>
                  <a:pt x="25503" y="9259"/>
                  <a:pt x="24882" y="9624"/>
                </a:cubicBezTo>
                <a:cubicBezTo>
                  <a:pt x="23703" y="10352"/>
                  <a:pt x="22610" y="11145"/>
                  <a:pt x="21517" y="11981"/>
                </a:cubicBezTo>
                <a:lnTo>
                  <a:pt x="21539" y="12003"/>
                </a:lnTo>
                <a:cubicBezTo>
                  <a:pt x="21474" y="11981"/>
                  <a:pt x="21389" y="11960"/>
                  <a:pt x="21324" y="11960"/>
                </a:cubicBezTo>
                <a:lnTo>
                  <a:pt x="20831" y="11960"/>
                </a:lnTo>
                <a:cubicBezTo>
                  <a:pt x="21710" y="11531"/>
                  <a:pt x="22567" y="11017"/>
                  <a:pt x="23382" y="10460"/>
                </a:cubicBezTo>
                <a:cubicBezTo>
                  <a:pt x="24668" y="9624"/>
                  <a:pt x="26039" y="8916"/>
                  <a:pt x="27454" y="8316"/>
                </a:cubicBezTo>
                <a:close/>
                <a:moveTo>
                  <a:pt x="19803" y="10952"/>
                </a:moveTo>
                <a:lnTo>
                  <a:pt x="19803" y="10974"/>
                </a:lnTo>
                <a:cubicBezTo>
                  <a:pt x="19396" y="11274"/>
                  <a:pt x="18967" y="11595"/>
                  <a:pt x="18560" y="11938"/>
                </a:cubicBezTo>
                <a:cubicBezTo>
                  <a:pt x="18538" y="11938"/>
                  <a:pt x="18517" y="11981"/>
                  <a:pt x="18538" y="12003"/>
                </a:cubicBezTo>
                <a:lnTo>
                  <a:pt x="17617" y="12045"/>
                </a:lnTo>
                <a:cubicBezTo>
                  <a:pt x="18367" y="11702"/>
                  <a:pt x="19096" y="11338"/>
                  <a:pt x="19803" y="10952"/>
                </a:cubicBezTo>
                <a:close/>
                <a:moveTo>
                  <a:pt x="24946" y="7309"/>
                </a:moveTo>
                <a:cubicBezTo>
                  <a:pt x="24132" y="7845"/>
                  <a:pt x="23296" y="8338"/>
                  <a:pt x="22460" y="8831"/>
                </a:cubicBezTo>
                <a:cubicBezTo>
                  <a:pt x="20660" y="9859"/>
                  <a:pt x="18838" y="10888"/>
                  <a:pt x="17103" y="12045"/>
                </a:cubicBezTo>
                <a:lnTo>
                  <a:pt x="17081" y="12045"/>
                </a:lnTo>
                <a:lnTo>
                  <a:pt x="16160" y="12088"/>
                </a:lnTo>
                <a:cubicBezTo>
                  <a:pt x="17617" y="11424"/>
                  <a:pt x="18967" y="10545"/>
                  <a:pt x="20360" y="9731"/>
                </a:cubicBezTo>
                <a:cubicBezTo>
                  <a:pt x="21839" y="8852"/>
                  <a:pt x="23425" y="8145"/>
                  <a:pt x="24946" y="7309"/>
                </a:cubicBezTo>
                <a:close/>
                <a:moveTo>
                  <a:pt x="26493" y="5575"/>
                </a:moveTo>
                <a:cubicBezTo>
                  <a:pt x="26541" y="5575"/>
                  <a:pt x="26454" y="5666"/>
                  <a:pt x="26125" y="5916"/>
                </a:cubicBezTo>
                <a:cubicBezTo>
                  <a:pt x="25610" y="6302"/>
                  <a:pt x="25096" y="6623"/>
                  <a:pt x="24560" y="6966"/>
                </a:cubicBezTo>
                <a:cubicBezTo>
                  <a:pt x="23510" y="7609"/>
                  <a:pt x="22417" y="8166"/>
                  <a:pt x="21303" y="8724"/>
                </a:cubicBezTo>
                <a:cubicBezTo>
                  <a:pt x="19331" y="9731"/>
                  <a:pt x="17595" y="11188"/>
                  <a:pt x="15581" y="12110"/>
                </a:cubicBezTo>
                <a:lnTo>
                  <a:pt x="13566" y="12217"/>
                </a:lnTo>
                <a:cubicBezTo>
                  <a:pt x="17681" y="10524"/>
                  <a:pt x="21453" y="8209"/>
                  <a:pt x="25375" y="6152"/>
                </a:cubicBezTo>
                <a:cubicBezTo>
                  <a:pt x="25597" y="6033"/>
                  <a:pt x="26385" y="5575"/>
                  <a:pt x="26493" y="5575"/>
                </a:cubicBezTo>
                <a:close/>
                <a:moveTo>
                  <a:pt x="16481" y="5338"/>
                </a:moveTo>
                <a:lnTo>
                  <a:pt x="16481" y="5338"/>
                </a:lnTo>
                <a:cubicBezTo>
                  <a:pt x="15409" y="5873"/>
                  <a:pt x="14402" y="6473"/>
                  <a:pt x="13416" y="7159"/>
                </a:cubicBezTo>
                <a:cubicBezTo>
                  <a:pt x="12623" y="7588"/>
                  <a:pt x="11831" y="7995"/>
                  <a:pt x="10995" y="8381"/>
                </a:cubicBezTo>
                <a:cubicBezTo>
                  <a:pt x="8680" y="9452"/>
                  <a:pt x="6516" y="10760"/>
                  <a:pt x="4266" y="11960"/>
                </a:cubicBezTo>
                <a:cubicBezTo>
                  <a:pt x="4030" y="12088"/>
                  <a:pt x="3773" y="12195"/>
                  <a:pt x="3515" y="12303"/>
                </a:cubicBezTo>
                <a:cubicBezTo>
                  <a:pt x="3880" y="12110"/>
                  <a:pt x="4223" y="11895"/>
                  <a:pt x="4587" y="11681"/>
                </a:cubicBezTo>
                <a:cubicBezTo>
                  <a:pt x="5787" y="10931"/>
                  <a:pt x="6901" y="10095"/>
                  <a:pt x="8102" y="9345"/>
                </a:cubicBezTo>
                <a:cubicBezTo>
                  <a:pt x="10288" y="7952"/>
                  <a:pt x="12559" y="6495"/>
                  <a:pt x="14917" y="5380"/>
                </a:cubicBezTo>
                <a:lnTo>
                  <a:pt x="16481" y="5338"/>
                </a:lnTo>
                <a:close/>
                <a:moveTo>
                  <a:pt x="24432" y="4245"/>
                </a:moveTo>
                <a:lnTo>
                  <a:pt x="24432" y="4245"/>
                </a:lnTo>
                <a:cubicBezTo>
                  <a:pt x="24110" y="4480"/>
                  <a:pt x="23767" y="4673"/>
                  <a:pt x="23382" y="4823"/>
                </a:cubicBezTo>
                <a:lnTo>
                  <a:pt x="23167" y="4930"/>
                </a:lnTo>
                <a:cubicBezTo>
                  <a:pt x="22760" y="5080"/>
                  <a:pt x="22374" y="5230"/>
                  <a:pt x="21989" y="5402"/>
                </a:cubicBezTo>
                <a:cubicBezTo>
                  <a:pt x="21646" y="5445"/>
                  <a:pt x="21496" y="5509"/>
                  <a:pt x="21539" y="5595"/>
                </a:cubicBezTo>
                <a:cubicBezTo>
                  <a:pt x="21432" y="5638"/>
                  <a:pt x="21346" y="5702"/>
                  <a:pt x="21239" y="5745"/>
                </a:cubicBezTo>
                <a:cubicBezTo>
                  <a:pt x="21162" y="5802"/>
                  <a:pt x="21205" y="5944"/>
                  <a:pt x="21291" y="5944"/>
                </a:cubicBezTo>
                <a:cubicBezTo>
                  <a:pt x="21302" y="5944"/>
                  <a:pt x="21313" y="5942"/>
                  <a:pt x="21324" y="5938"/>
                </a:cubicBezTo>
                <a:cubicBezTo>
                  <a:pt x="22332" y="5552"/>
                  <a:pt x="23296" y="5038"/>
                  <a:pt x="24346" y="4695"/>
                </a:cubicBezTo>
                <a:cubicBezTo>
                  <a:pt x="24646" y="4609"/>
                  <a:pt x="24968" y="4566"/>
                  <a:pt x="25289" y="4566"/>
                </a:cubicBezTo>
                <a:cubicBezTo>
                  <a:pt x="24946" y="4566"/>
                  <a:pt x="24389" y="4995"/>
                  <a:pt x="24003" y="5123"/>
                </a:cubicBezTo>
                <a:cubicBezTo>
                  <a:pt x="23467" y="5295"/>
                  <a:pt x="22953" y="5509"/>
                  <a:pt x="22439" y="5745"/>
                </a:cubicBezTo>
                <a:cubicBezTo>
                  <a:pt x="21153" y="6409"/>
                  <a:pt x="20039" y="7416"/>
                  <a:pt x="18753" y="8124"/>
                </a:cubicBezTo>
                <a:cubicBezTo>
                  <a:pt x="17338" y="8874"/>
                  <a:pt x="15860" y="9517"/>
                  <a:pt x="14402" y="10202"/>
                </a:cubicBezTo>
                <a:cubicBezTo>
                  <a:pt x="13074" y="10824"/>
                  <a:pt x="11852" y="11638"/>
                  <a:pt x="10459" y="12110"/>
                </a:cubicBezTo>
                <a:cubicBezTo>
                  <a:pt x="10261" y="12178"/>
                  <a:pt x="10156" y="12207"/>
                  <a:pt x="10118" y="12207"/>
                </a:cubicBezTo>
                <a:cubicBezTo>
                  <a:pt x="9942" y="12207"/>
                  <a:pt x="11208" y="11594"/>
                  <a:pt x="11402" y="11488"/>
                </a:cubicBezTo>
                <a:cubicBezTo>
                  <a:pt x="12088" y="11038"/>
                  <a:pt x="12795" y="10588"/>
                  <a:pt x="13502" y="10138"/>
                </a:cubicBezTo>
                <a:cubicBezTo>
                  <a:pt x="16331" y="8381"/>
                  <a:pt x="19353" y="6945"/>
                  <a:pt x="22139" y="5102"/>
                </a:cubicBezTo>
                <a:cubicBezTo>
                  <a:pt x="22229" y="5047"/>
                  <a:pt x="22197" y="4916"/>
                  <a:pt x="22120" y="4916"/>
                </a:cubicBezTo>
                <a:cubicBezTo>
                  <a:pt x="22106" y="4916"/>
                  <a:pt x="22091" y="4921"/>
                  <a:pt x="22074" y="4930"/>
                </a:cubicBezTo>
                <a:cubicBezTo>
                  <a:pt x="17660" y="6773"/>
                  <a:pt x="13738" y="9581"/>
                  <a:pt x="9452" y="11681"/>
                </a:cubicBezTo>
                <a:cubicBezTo>
                  <a:pt x="9277" y="11760"/>
                  <a:pt x="8341" y="12320"/>
                  <a:pt x="8281" y="12320"/>
                </a:cubicBezTo>
                <a:cubicBezTo>
                  <a:pt x="8260" y="12320"/>
                  <a:pt x="8348" y="12251"/>
                  <a:pt x="8616" y="12067"/>
                </a:cubicBezTo>
                <a:cubicBezTo>
                  <a:pt x="9152" y="11702"/>
                  <a:pt x="9687" y="11338"/>
                  <a:pt x="10223" y="10974"/>
                </a:cubicBezTo>
                <a:cubicBezTo>
                  <a:pt x="11295" y="10245"/>
                  <a:pt x="12409" y="9559"/>
                  <a:pt x="13545" y="8959"/>
                </a:cubicBezTo>
                <a:cubicBezTo>
                  <a:pt x="15731" y="7759"/>
                  <a:pt x="17767" y="6366"/>
                  <a:pt x="19996" y="5252"/>
                </a:cubicBezTo>
                <a:lnTo>
                  <a:pt x="20510" y="5252"/>
                </a:lnTo>
                <a:cubicBezTo>
                  <a:pt x="20617" y="5252"/>
                  <a:pt x="20724" y="5209"/>
                  <a:pt x="20810" y="5123"/>
                </a:cubicBezTo>
                <a:cubicBezTo>
                  <a:pt x="20874" y="5038"/>
                  <a:pt x="20917" y="4952"/>
                  <a:pt x="20896" y="4845"/>
                </a:cubicBezTo>
                <a:lnTo>
                  <a:pt x="20939" y="4845"/>
                </a:lnTo>
                <a:lnTo>
                  <a:pt x="21346" y="4652"/>
                </a:lnTo>
                <a:lnTo>
                  <a:pt x="21346" y="4652"/>
                </a:lnTo>
                <a:cubicBezTo>
                  <a:pt x="21196" y="4737"/>
                  <a:pt x="21067" y="4845"/>
                  <a:pt x="20960" y="4952"/>
                </a:cubicBezTo>
                <a:cubicBezTo>
                  <a:pt x="20882" y="5030"/>
                  <a:pt x="20946" y="5126"/>
                  <a:pt x="21023" y="5126"/>
                </a:cubicBezTo>
                <a:cubicBezTo>
                  <a:pt x="21031" y="5126"/>
                  <a:pt x="21038" y="5125"/>
                  <a:pt x="21046" y="5123"/>
                </a:cubicBezTo>
                <a:cubicBezTo>
                  <a:pt x="21539" y="5038"/>
                  <a:pt x="22032" y="4888"/>
                  <a:pt x="22503" y="4695"/>
                </a:cubicBezTo>
                <a:cubicBezTo>
                  <a:pt x="22760" y="4609"/>
                  <a:pt x="22996" y="4502"/>
                  <a:pt x="23253" y="4437"/>
                </a:cubicBezTo>
                <a:cubicBezTo>
                  <a:pt x="23639" y="4330"/>
                  <a:pt x="24025" y="4266"/>
                  <a:pt x="24432" y="4245"/>
                </a:cubicBezTo>
                <a:close/>
                <a:moveTo>
                  <a:pt x="15538" y="10460"/>
                </a:moveTo>
                <a:lnTo>
                  <a:pt x="15538" y="10481"/>
                </a:lnTo>
                <a:cubicBezTo>
                  <a:pt x="14702" y="10952"/>
                  <a:pt x="13909" y="11531"/>
                  <a:pt x="13202" y="12195"/>
                </a:cubicBezTo>
                <a:cubicBezTo>
                  <a:pt x="13181" y="12217"/>
                  <a:pt x="13159" y="12238"/>
                  <a:pt x="13181" y="12260"/>
                </a:cubicBezTo>
                <a:lnTo>
                  <a:pt x="11959" y="12345"/>
                </a:lnTo>
                <a:cubicBezTo>
                  <a:pt x="13116" y="11638"/>
                  <a:pt x="14317" y="11017"/>
                  <a:pt x="15538" y="10460"/>
                </a:cubicBezTo>
                <a:close/>
                <a:moveTo>
                  <a:pt x="19246" y="5252"/>
                </a:moveTo>
                <a:lnTo>
                  <a:pt x="19246" y="5252"/>
                </a:lnTo>
                <a:cubicBezTo>
                  <a:pt x="17531" y="5938"/>
                  <a:pt x="16031" y="7009"/>
                  <a:pt x="14381" y="7888"/>
                </a:cubicBezTo>
                <a:cubicBezTo>
                  <a:pt x="13309" y="8445"/>
                  <a:pt x="12195" y="8874"/>
                  <a:pt x="11123" y="9452"/>
                </a:cubicBezTo>
                <a:cubicBezTo>
                  <a:pt x="9859" y="10117"/>
                  <a:pt x="8637" y="10845"/>
                  <a:pt x="7373" y="11488"/>
                </a:cubicBezTo>
                <a:cubicBezTo>
                  <a:pt x="6687" y="11831"/>
                  <a:pt x="5980" y="12153"/>
                  <a:pt x="5251" y="12410"/>
                </a:cubicBezTo>
                <a:cubicBezTo>
                  <a:pt x="5680" y="12238"/>
                  <a:pt x="6109" y="12024"/>
                  <a:pt x="6516" y="11767"/>
                </a:cubicBezTo>
                <a:cubicBezTo>
                  <a:pt x="7716" y="11017"/>
                  <a:pt x="8873" y="10202"/>
                  <a:pt x="10073" y="9495"/>
                </a:cubicBezTo>
                <a:cubicBezTo>
                  <a:pt x="11080" y="8916"/>
                  <a:pt x="12023" y="8274"/>
                  <a:pt x="12988" y="7652"/>
                </a:cubicBezTo>
                <a:cubicBezTo>
                  <a:pt x="13095" y="7609"/>
                  <a:pt x="13181" y="7545"/>
                  <a:pt x="13266" y="7502"/>
                </a:cubicBezTo>
                <a:cubicBezTo>
                  <a:pt x="14574" y="6795"/>
                  <a:pt x="15774" y="5980"/>
                  <a:pt x="17081" y="5316"/>
                </a:cubicBezTo>
                <a:cubicBezTo>
                  <a:pt x="17810" y="5273"/>
                  <a:pt x="18517" y="5273"/>
                  <a:pt x="19246" y="5252"/>
                </a:cubicBezTo>
                <a:close/>
                <a:moveTo>
                  <a:pt x="25632" y="4609"/>
                </a:moveTo>
                <a:cubicBezTo>
                  <a:pt x="25975" y="4866"/>
                  <a:pt x="26339" y="5145"/>
                  <a:pt x="26703" y="5423"/>
                </a:cubicBezTo>
                <a:cubicBezTo>
                  <a:pt x="24839" y="6066"/>
                  <a:pt x="23253" y="7266"/>
                  <a:pt x="21517" y="8166"/>
                </a:cubicBezTo>
                <a:cubicBezTo>
                  <a:pt x="19203" y="9367"/>
                  <a:pt x="16888" y="10567"/>
                  <a:pt x="14509" y="11638"/>
                </a:cubicBezTo>
                <a:cubicBezTo>
                  <a:pt x="14188" y="11767"/>
                  <a:pt x="13909" y="11917"/>
                  <a:pt x="13609" y="12088"/>
                </a:cubicBezTo>
                <a:cubicBezTo>
                  <a:pt x="13909" y="11831"/>
                  <a:pt x="14209" y="11574"/>
                  <a:pt x="14531" y="11360"/>
                </a:cubicBezTo>
                <a:cubicBezTo>
                  <a:pt x="15002" y="11017"/>
                  <a:pt x="15474" y="10717"/>
                  <a:pt x="15967" y="10460"/>
                </a:cubicBezTo>
                <a:cubicBezTo>
                  <a:pt x="16802" y="9967"/>
                  <a:pt x="17703" y="9538"/>
                  <a:pt x="18581" y="9131"/>
                </a:cubicBezTo>
                <a:lnTo>
                  <a:pt x="18624" y="9109"/>
                </a:lnTo>
                <a:cubicBezTo>
                  <a:pt x="20124" y="8424"/>
                  <a:pt x="21582" y="7674"/>
                  <a:pt x="22996" y="6838"/>
                </a:cubicBezTo>
                <a:cubicBezTo>
                  <a:pt x="24046" y="6281"/>
                  <a:pt x="25096" y="5745"/>
                  <a:pt x="26168" y="5273"/>
                </a:cubicBezTo>
                <a:cubicBezTo>
                  <a:pt x="26264" y="5235"/>
                  <a:pt x="26222" y="5074"/>
                  <a:pt x="26134" y="5074"/>
                </a:cubicBezTo>
                <a:cubicBezTo>
                  <a:pt x="26124" y="5074"/>
                  <a:pt x="26114" y="5076"/>
                  <a:pt x="26103" y="5080"/>
                </a:cubicBezTo>
                <a:cubicBezTo>
                  <a:pt x="25932" y="5145"/>
                  <a:pt x="25782" y="5209"/>
                  <a:pt x="25610" y="5273"/>
                </a:cubicBezTo>
                <a:cubicBezTo>
                  <a:pt x="25503" y="5295"/>
                  <a:pt x="25418" y="5338"/>
                  <a:pt x="25332" y="5402"/>
                </a:cubicBezTo>
                <a:cubicBezTo>
                  <a:pt x="24732" y="5680"/>
                  <a:pt x="24132" y="5980"/>
                  <a:pt x="23553" y="6302"/>
                </a:cubicBezTo>
                <a:cubicBezTo>
                  <a:pt x="23210" y="6473"/>
                  <a:pt x="22846" y="6666"/>
                  <a:pt x="22482" y="6859"/>
                </a:cubicBezTo>
                <a:cubicBezTo>
                  <a:pt x="21303" y="7502"/>
                  <a:pt x="20103" y="8145"/>
                  <a:pt x="18903" y="8766"/>
                </a:cubicBezTo>
                <a:lnTo>
                  <a:pt x="18603" y="8916"/>
                </a:lnTo>
                <a:cubicBezTo>
                  <a:pt x="16202" y="9881"/>
                  <a:pt x="13866" y="11017"/>
                  <a:pt x="11638" y="12324"/>
                </a:cubicBezTo>
                <a:cubicBezTo>
                  <a:pt x="11616" y="12345"/>
                  <a:pt x="11595" y="12345"/>
                  <a:pt x="11595" y="12367"/>
                </a:cubicBezTo>
                <a:lnTo>
                  <a:pt x="9837" y="12474"/>
                </a:lnTo>
                <a:cubicBezTo>
                  <a:pt x="11080" y="12174"/>
                  <a:pt x="12195" y="11574"/>
                  <a:pt x="13331" y="10952"/>
                </a:cubicBezTo>
                <a:lnTo>
                  <a:pt x="13352" y="10974"/>
                </a:lnTo>
                <a:cubicBezTo>
                  <a:pt x="14702" y="10224"/>
                  <a:pt x="16160" y="9624"/>
                  <a:pt x="17553" y="8959"/>
                </a:cubicBezTo>
                <a:cubicBezTo>
                  <a:pt x="18967" y="8295"/>
                  <a:pt x="20296" y="7523"/>
                  <a:pt x="21539" y="6623"/>
                </a:cubicBezTo>
                <a:cubicBezTo>
                  <a:pt x="22803" y="5680"/>
                  <a:pt x="24303" y="5423"/>
                  <a:pt x="25632" y="4609"/>
                </a:cubicBezTo>
                <a:close/>
                <a:moveTo>
                  <a:pt x="11873" y="6838"/>
                </a:moveTo>
                <a:cubicBezTo>
                  <a:pt x="10845" y="7459"/>
                  <a:pt x="9837" y="8124"/>
                  <a:pt x="8809" y="8724"/>
                </a:cubicBezTo>
                <a:cubicBezTo>
                  <a:pt x="6687" y="9924"/>
                  <a:pt x="4801" y="11510"/>
                  <a:pt x="2594" y="12560"/>
                </a:cubicBezTo>
                <a:cubicBezTo>
                  <a:pt x="2637" y="12303"/>
                  <a:pt x="2680" y="12067"/>
                  <a:pt x="2701" y="11831"/>
                </a:cubicBezTo>
                <a:lnTo>
                  <a:pt x="2701" y="11853"/>
                </a:lnTo>
                <a:cubicBezTo>
                  <a:pt x="3387" y="11552"/>
                  <a:pt x="4030" y="11210"/>
                  <a:pt x="4651" y="10781"/>
                </a:cubicBezTo>
                <a:cubicBezTo>
                  <a:pt x="5637" y="10138"/>
                  <a:pt x="6687" y="9581"/>
                  <a:pt x="7780" y="9109"/>
                </a:cubicBezTo>
                <a:cubicBezTo>
                  <a:pt x="9195" y="8445"/>
                  <a:pt x="10523" y="7631"/>
                  <a:pt x="11873" y="6838"/>
                </a:cubicBezTo>
                <a:close/>
                <a:moveTo>
                  <a:pt x="21271" y="5442"/>
                </a:moveTo>
                <a:lnTo>
                  <a:pt x="21271" y="5442"/>
                </a:lnTo>
                <a:cubicBezTo>
                  <a:pt x="20818" y="5721"/>
                  <a:pt x="20364" y="5990"/>
                  <a:pt x="19910" y="6259"/>
                </a:cubicBezTo>
                <a:cubicBezTo>
                  <a:pt x="18753" y="6945"/>
                  <a:pt x="17574" y="7566"/>
                  <a:pt x="16417" y="8209"/>
                </a:cubicBezTo>
                <a:cubicBezTo>
                  <a:pt x="14102" y="9517"/>
                  <a:pt x="11938" y="11017"/>
                  <a:pt x="9602" y="12303"/>
                </a:cubicBezTo>
                <a:cubicBezTo>
                  <a:pt x="9537" y="12324"/>
                  <a:pt x="9537" y="12431"/>
                  <a:pt x="9602" y="12474"/>
                </a:cubicBezTo>
                <a:lnTo>
                  <a:pt x="7952" y="12560"/>
                </a:lnTo>
                <a:cubicBezTo>
                  <a:pt x="12302" y="10717"/>
                  <a:pt x="16181" y="7931"/>
                  <a:pt x="20424" y="5873"/>
                </a:cubicBezTo>
                <a:cubicBezTo>
                  <a:pt x="20717" y="5742"/>
                  <a:pt x="20999" y="5600"/>
                  <a:pt x="21271" y="5442"/>
                </a:cubicBezTo>
                <a:close/>
                <a:moveTo>
                  <a:pt x="23532" y="11274"/>
                </a:moveTo>
                <a:lnTo>
                  <a:pt x="23532" y="11274"/>
                </a:lnTo>
                <a:cubicBezTo>
                  <a:pt x="22910" y="11724"/>
                  <a:pt x="22310" y="12195"/>
                  <a:pt x="21732" y="12688"/>
                </a:cubicBezTo>
                <a:lnTo>
                  <a:pt x="21732" y="12367"/>
                </a:lnTo>
                <a:cubicBezTo>
                  <a:pt x="21732" y="12324"/>
                  <a:pt x="21710" y="12303"/>
                  <a:pt x="21710" y="12281"/>
                </a:cubicBezTo>
                <a:lnTo>
                  <a:pt x="21732" y="12281"/>
                </a:lnTo>
                <a:cubicBezTo>
                  <a:pt x="22353" y="12003"/>
                  <a:pt x="22953" y="11660"/>
                  <a:pt x="23532" y="11274"/>
                </a:cubicBezTo>
                <a:close/>
                <a:moveTo>
                  <a:pt x="19438" y="5402"/>
                </a:moveTo>
                <a:lnTo>
                  <a:pt x="19438" y="5402"/>
                </a:lnTo>
                <a:cubicBezTo>
                  <a:pt x="19096" y="5530"/>
                  <a:pt x="18753" y="5680"/>
                  <a:pt x="18431" y="5852"/>
                </a:cubicBezTo>
                <a:cubicBezTo>
                  <a:pt x="17167" y="6559"/>
                  <a:pt x="15967" y="7331"/>
                  <a:pt x="14724" y="8081"/>
                </a:cubicBezTo>
                <a:cubicBezTo>
                  <a:pt x="12366" y="9495"/>
                  <a:pt x="10030" y="10910"/>
                  <a:pt x="7716" y="12453"/>
                </a:cubicBezTo>
                <a:cubicBezTo>
                  <a:pt x="7694" y="12474"/>
                  <a:pt x="7673" y="12538"/>
                  <a:pt x="7694" y="12581"/>
                </a:cubicBezTo>
                <a:cubicBezTo>
                  <a:pt x="6816" y="12624"/>
                  <a:pt x="5916" y="12667"/>
                  <a:pt x="5037" y="12710"/>
                </a:cubicBezTo>
                <a:cubicBezTo>
                  <a:pt x="7223" y="11917"/>
                  <a:pt x="9195" y="10717"/>
                  <a:pt x="11230" y="9624"/>
                </a:cubicBezTo>
                <a:cubicBezTo>
                  <a:pt x="12302" y="9045"/>
                  <a:pt x="13416" y="8616"/>
                  <a:pt x="14488" y="8059"/>
                </a:cubicBezTo>
                <a:cubicBezTo>
                  <a:pt x="15667" y="7481"/>
                  <a:pt x="16738" y="6752"/>
                  <a:pt x="17874" y="6109"/>
                </a:cubicBezTo>
                <a:cubicBezTo>
                  <a:pt x="18388" y="5852"/>
                  <a:pt x="18903" y="5595"/>
                  <a:pt x="19438" y="5402"/>
                </a:cubicBezTo>
                <a:close/>
                <a:moveTo>
                  <a:pt x="11873" y="8209"/>
                </a:moveTo>
                <a:lnTo>
                  <a:pt x="11466" y="8488"/>
                </a:lnTo>
                <a:cubicBezTo>
                  <a:pt x="9280" y="9881"/>
                  <a:pt x="7051" y="11338"/>
                  <a:pt x="4780" y="12581"/>
                </a:cubicBezTo>
                <a:cubicBezTo>
                  <a:pt x="4737" y="12624"/>
                  <a:pt x="4716" y="12667"/>
                  <a:pt x="4737" y="12710"/>
                </a:cubicBezTo>
                <a:cubicBezTo>
                  <a:pt x="4051" y="12731"/>
                  <a:pt x="3344" y="12753"/>
                  <a:pt x="2637" y="12753"/>
                </a:cubicBezTo>
                <a:cubicBezTo>
                  <a:pt x="3665" y="12560"/>
                  <a:pt x="4544" y="12045"/>
                  <a:pt x="5444" y="11510"/>
                </a:cubicBezTo>
                <a:lnTo>
                  <a:pt x="5444" y="11531"/>
                </a:lnTo>
                <a:cubicBezTo>
                  <a:pt x="6709" y="10781"/>
                  <a:pt x="8016" y="10117"/>
                  <a:pt x="9323" y="9431"/>
                </a:cubicBezTo>
                <a:cubicBezTo>
                  <a:pt x="10159" y="9002"/>
                  <a:pt x="11038" y="8638"/>
                  <a:pt x="11873" y="8209"/>
                </a:cubicBezTo>
                <a:close/>
                <a:moveTo>
                  <a:pt x="27411" y="9581"/>
                </a:moveTo>
                <a:lnTo>
                  <a:pt x="27411" y="9581"/>
                </a:lnTo>
                <a:cubicBezTo>
                  <a:pt x="26596" y="10095"/>
                  <a:pt x="25825" y="10717"/>
                  <a:pt x="25118" y="11381"/>
                </a:cubicBezTo>
                <a:cubicBezTo>
                  <a:pt x="24110" y="12345"/>
                  <a:pt x="22803" y="12860"/>
                  <a:pt x="21732" y="13738"/>
                </a:cubicBezTo>
                <a:lnTo>
                  <a:pt x="21732" y="13010"/>
                </a:lnTo>
                <a:cubicBezTo>
                  <a:pt x="22996" y="12710"/>
                  <a:pt x="24025" y="11938"/>
                  <a:pt x="25032" y="11124"/>
                </a:cubicBezTo>
                <a:cubicBezTo>
                  <a:pt x="25696" y="10610"/>
                  <a:pt x="26403" y="10138"/>
                  <a:pt x="27132" y="9731"/>
                </a:cubicBezTo>
                <a:lnTo>
                  <a:pt x="27411" y="9581"/>
                </a:lnTo>
                <a:close/>
                <a:moveTo>
                  <a:pt x="28654" y="6945"/>
                </a:moveTo>
                <a:cubicBezTo>
                  <a:pt x="29104" y="7331"/>
                  <a:pt x="29554" y="7738"/>
                  <a:pt x="29982" y="8188"/>
                </a:cubicBezTo>
                <a:lnTo>
                  <a:pt x="30004" y="8188"/>
                </a:lnTo>
                <a:cubicBezTo>
                  <a:pt x="29768" y="8424"/>
                  <a:pt x="29532" y="8638"/>
                  <a:pt x="29297" y="8874"/>
                </a:cubicBezTo>
                <a:cubicBezTo>
                  <a:pt x="29283" y="8833"/>
                  <a:pt x="29252" y="8818"/>
                  <a:pt x="29221" y="8818"/>
                </a:cubicBezTo>
                <a:cubicBezTo>
                  <a:pt x="29202" y="8818"/>
                  <a:pt x="29184" y="8823"/>
                  <a:pt x="29168" y="8831"/>
                </a:cubicBezTo>
                <a:cubicBezTo>
                  <a:pt x="28418" y="9388"/>
                  <a:pt x="27711" y="9988"/>
                  <a:pt x="27025" y="10610"/>
                </a:cubicBezTo>
                <a:cubicBezTo>
                  <a:pt x="26232" y="11188"/>
                  <a:pt x="25418" y="11724"/>
                  <a:pt x="24603" y="12217"/>
                </a:cubicBezTo>
                <a:cubicBezTo>
                  <a:pt x="23789" y="12731"/>
                  <a:pt x="22867" y="13267"/>
                  <a:pt x="21989" y="13760"/>
                </a:cubicBezTo>
                <a:cubicBezTo>
                  <a:pt x="22289" y="13524"/>
                  <a:pt x="22610" y="13310"/>
                  <a:pt x="22910" y="13117"/>
                </a:cubicBezTo>
                <a:cubicBezTo>
                  <a:pt x="23360" y="12817"/>
                  <a:pt x="23832" y="12560"/>
                  <a:pt x="24282" y="12260"/>
                </a:cubicBezTo>
                <a:cubicBezTo>
                  <a:pt x="25032" y="11788"/>
                  <a:pt x="25632" y="11167"/>
                  <a:pt x="26296" y="10610"/>
                </a:cubicBezTo>
                <a:cubicBezTo>
                  <a:pt x="27154" y="9945"/>
                  <a:pt x="28032" y="9345"/>
                  <a:pt x="28954" y="8788"/>
                </a:cubicBezTo>
                <a:cubicBezTo>
                  <a:pt x="29168" y="8745"/>
                  <a:pt x="29275" y="8681"/>
                  <a:pt x="29254" y="8595"/>
                </a:cubicBezTo>
                <a:lnTo>
                  <a:pt x="29682" y="8316"/>
                </a:lnTo>
                <a:cubicBezTo>
                  <a:pt x="29773" y="8262"/>
                  <a:pt x="29710" y="8131"/>
                  <a:pt x="29624" y="8131"/>
                </a:cubicBezTo>
                <a:cubicBezTo>
                  <a:pt x="29608" y="8131"/>
                  <a:pt x="29592" y="8135"/>
                  <a:pt x="29575" y="8145"/>
                </a:cubicBezTo>
                <a:cubicBezTo>
                  <a:pt x="28375" y="8874"/>
                  <a:pt x="27068" y="9452"/>
                  <a:pt x="25911" y="10245"/>
                </a:cubicBezTo>
                <a:cubicBezTo>
                  <a:pt x="24689" y="11038"/>
                  <a:pt x="23660" y="12067"/>
                  <a:pt x="22289" y="12645"/>
                </a:cubicBezTo>
                <a:cubicBezTo>
                  <a:pt x="22081" y="12743"/>
                  <a:pt x="21956" y="12792"/>
                  <a:pt x="21924" y="12792"/>
                </a:cubicBezTo>
                <a:cubicBezTo>
                  <a:pt x="21900" y="12792"/>
                  <a:pt x="21927" y="12765"/>
                  <a:pt x="22010" y="12710"/>
                </a:cubicBezTo>
                <a:cubicBezTo>
                  <a:pt x="22460" y="12324"/>
                  <a:pt x="22953" y="11960"/>
                  <a:pt x="23425" y="11595"/>
                </a:cubicBezTo>
                <a:cubicBezTo>
                  <a:pt x="24067" y="11124"/>
                  <a:pt x="24710" y="10695"/>
                  <a:pt x="25375" y="10288"/>
                </a:cubicBezTo>
                <a:cubicBezTo>
                  <a:pt x="26446" y="9581"/>
                  <a:pt x="27561" y="8959"/>
                  <a:pt x="28697" y="8338"/>
                </a:cubicBezTo>
                <a:cubicBezTo>
                  <a:pt x="28889" y="8316"/>
                  <a:pt x="28997" y="8252"/>
                  <a:pt x="28997" y="8166"/>
                </a:cubicBezTo>
                <a:lnTo>
                  <a:pt x="29404" y="7931"/>
                </a:lnTo>
                <a:cubicBezTo>
                  <a:pt x="29494" y="7876"/>
                  <a:pt x="29447" y="7745"/>
                  <a:pt x="29352" y="7745"/>
                </a:cubicBezTo>
                <a:cubicBezTo>
                  <a:pt x="29335" y="7745"/>
                  <a:pt x="29316" y="7749"/>
                  <a:pt x="29297" y="7759"/>
                </a:cubicBezTo>
                <a:cubicBezTo>
                  <a:pt x="28096" y="8381"/>
                  <a:pt x="26832" y="8766"/>
                  <a:pt x="25696" y="9517"/>
                </a:cubicBezTo>
                <a:cubicBezTo>
                  <a:pt x="24518" y="10288"/>
                  <a:pt x="23425" y="11188"/>
                  <a:pt x="22182" y="11874"/>
                </a:cubicBezTo>
                <a:cubicBezTo>
                  <a:pt x="22032" y="11930"/>
                  <a:pt x="21882" y="12002"/>
                  <a:pt x="21747" y="12105"/>
                </a:cubicBezTo>
                <a:lnTo>
                  <a:pt x="21747" y="12105"/>
                </a:lnTo>
                <a:cubicBezTo>
                  <a:pt x="22178" y="11759"/>
                  <a:pt x="22609" y="11431"/>
                  <a:pt x="23060" y="11102"/>
                </a:cubicBezTo>
                <a:cubicBezTo>
                  <a:pt x="23682" y="10631"/>
                  <a:pt x="24325" y="10224"/>
                  <a:pt x="24989" y="9817"/>
                </a:cubicBezTo>
                <a:cubicBezTo>
                  <a:pt x="26189" y="9067"/>
                  <a:pt x="27561" y="8616"/>
                  <a:pt x="28739" y="7802"/>
                </a:cubicBezTo>
                <a:cubicBezTo>
                  <a:pt x="28816" y="7745"/>
                  <a:pt x="28790" y="7602"/>
                  <a:pt x="28693" y="7602"/>
                </a:cubicBezTo>
                <a:cubicBezTo>
                  <a:pt x="28681" y="7602"/>
                  <a:pt x="28668" y="7605"/>
                  <a:pt x="28654" y="7609"/>
                </a:cubicBezTo>
                <a:cubicBezTo>
                  <a:pt x="26532" y="8466"/>
                  <a:pt x="24496" y="9517"/>
                  <a:pt x="22567" y="10760"/>
                </a:cubicBezTo>
                <a:cubicBezTo>
                  <a:pt x="22096" y="11060"/>
                  <a:pt x="21624" y="11360"/>
                  <a:pt x="21110" y="11617"/>
                </a:cubicBezTo>
                <a:cubicBezTo>
                  <a:pt x="20653" y="11865"/>
                  <a:pt x="20464" y="11956"/>
                  <a:pt x="20429" y="11956"/>
                </a:cubicBezTo>
                <a:cubicBezTo>
                  <a:pt x="20353" y="11956"/>
                  <a:pt x="21018" y="11521"/>
                  <a:pt x="21239" y="11360"/>
                </a:cubicBezTo>
                <a:cubicBezTo>
                  <a:pt x="22139" y="10652"/>
                  <a:pt x="23039" y="9988"/>
                  <a:pt x="24003" y="9388"/>
                </a:cubicBezTo>
                <a:cubicBezTo>
                  <a:pt x="25546" y="8638"/>
                  <a:pt x="27132" y="7888"/>
                  <a:pt x="28611" y="7009"/>
                </a:cubicBezTo>
                <a:cubicBezTo>
                  <a:pt x="28632" y="6988"/>
                  <a:pt x="28632" y="6966"/>
                  <a:pt x="28654" y="6945"/>
                </a:cubicBezTo>
                <a:close/>
                <a:moveTo>
                  <a:pt x="25696" y="11745"/>
                </a:moveTo>
                <a:lnTo>
                  <a:pt x="25696" y="11745"/>
                </a:lnTo>
                <a:cubicBezTo>
                  <a:pt x="25353" y="12003"/>
                  <a:pt x="25010" y="12303"/>
                  <a:pt x="24668" y="12538"/>
                </a:cubicBezTo>
                <a:cubicBezTo>
                  <a:pt x="23617" y="13353"/>
                  <a:pt x="22567" y="13996"/>
                  <a:pt x="21732" y="14981"/>
                </a:cubicBezTo>
                <a:lnTo>
                  <a:pt x="21732" y="14146"/>
                </a:lnTo>
                <a:cubicBezTo>
                  <a:pt x="23060" y="13374"/>
                  <a:pt x="24410" y="12603"/>
                  <a:pt x="25696" y="11745"/>
                </a:cubicBezTo>
                <a:close/>
                <a:moveTo>
                  <a:pt x="27411" y="10545"/>
                </a:moveTo>
                <a:lnTo>
                  <a:pt x="27411" y="10545"/>
                </a:lnTo>
                <a:cubicBezTo>
                  <a:pt x="25511" y="12168"/>
                  <a:pt x="23568" y="13769"/>
                  <a:pt x="21732" y="15518"/>
                </a:cubicBezTo>
                <a:lnTo>
                  <a:pt x="21732" y="15518"/>
                </a:lnTo>
                <a:lnTo>
                  <a:pt x="21732" y="15324"/>
                </a:lnTo>
                <a:cubicBezTo>
                  <a:pt x="22482" y="14360"/>
                  <a:pt x="23446" y="13674"/>
                  <a:pt x="24453" y="12988"/>
                </a:cubicBezTo>
                <a:cubicBezTo>
                  <a:pt x="25289" y="12345"/>
                  <a:pt x="26082" y="11681"/>
                  <a:pt x="26832" y="10952"/>
                </a:cubicBezTo>
                <a:cubicBezTo>
                  <a:pt x="27025" y="10824"/>
                  <a:pt x="27218" y="10695"/>
                  <a:pt x="27411" y="10545"/>
                </a:cubicBezTo>
                <a:close/>
                <a:moveTo>
                  <a:pt x="20779" y="0"/>
                </a:moveTo>
                <a:cubicBezTo>
                  <a:pt x="20739" y="0"/>
                  <a:pt x="20698" y="8"/>
                  <a:pt x="20660" y="23"/>
                </a:cubicBezTo>
                <a:cubicBezTo>
                  <a:pt x="20403" y="44"/>
                  <a:pt x="20210" y="280"/>
                  <a:pt x="20253" y="516"/>
                </a:cubicBezTo>
                <a:cubicBezTo>
                  <a:pt x="20489" y="1759"/>
                  <a:pt x="20189" y="3152"/>
                  <a:pt x="20124" y="4437"/>
                </a:cubicBezTo>
                <a:cubicBezTo>
                  <a:pt x="16273" y="4463"/>
                  <a:pt x="12408" y="4728"/>
                  <a:pt x="8553" y="4728"/>
                </a:cubicBezTo>
                <a:cubicBezTo>
                  <a:pt x="5887" y="4728"/>
                  <a:pt x="3226" y="4601"/>
                  <a:pt x="579" y="4180"/>
                </a:cubicBezTo>
                <a:cubicBezTo>
                  <a:pt x="540" y="4171"/>
                  <a:pt x="501" y="4167"/>
                  <a:pt x="463" y="4167"/>
                </a:cubicBezTo>
                <a:cubicBezTo>
                  <a:pt x="233" y="4167"/>
                  <a:pt x="44" y="4327"/>
                  <a:pt x="44" y="4566"/>
                </a:cubicBezTo>
                <a:cubicBezTo>
                  <a:pt x="1" y="4695"/>
                  <a:pt x="65" y="4845"/>
                  <a:pt x="194" y="4909"/>
                </a:cubicBezTo>
                <a:cubicBezTo>
                  <a:pt x="2080" y="7009"/>
                  <a:pt x="2358" y="10417"/>
                  <a:pt x="1651" y="13031"/>
                </a:cubicBezTo>
                <a:cubicBezTo>
                  <a:pt x="1608" y="13160"/>
                  <a:pt x="1630" y="13288"/>
                  <a:pt x="1715" y="13374"/>
                </a:cubicBezTo>
                <a:cubicBezTo>
                  <a:pt x="1780" y="13481"/>
                  <a:pt x="1908" y="13546"/>
                  <a:pt x="2037" y="13546"/>
                </a:cubicBezTo>
                <a:cubicBezTo>
                  <a:pt x="8337" y="13524"/>
                  <a:pt x="14617" y="12795"/>
                  <a:pt x="20917" y="12731"/>
                </a:cubicBezTo>
                <a:lnTo>
                  <a:pt x="20917" y="16224"/>
                </a:lnTo>
                <a:cubicBezTo>
                  <a:pt x="20917" y="16439"/>
                  <a:pt x="21112" y="16609"/>
                  <a:pt x="21326" y="16609"/>
                </a:cubicBezTo>
                <a:cubicBezTo>
                  <a:pt x="21368" y="16609"/>
                  <a:pt x="21411" y="16603"/>
                  <a:pt x="21453" y="16589"/>
                </a:cubicBezTo>
                <a:cubicBezTo>
                  <a:pt x="21507" y="16612"/>
                  <a:pt x="21561" y="16624"/>
                  <a:pt x="21612" y="16624"/>
                </a:cubicBezTo>
                <a:cubicBezTo>
                  <a:pt x="21705" y="16624"/>
                  <a:pt x="21791" y="16585"/>
                  <a:pt x="21860" y="16503"/>
                </a:cubicBezTo>
                <a:cubicBezTo>
                  <a:pt x="24732" y="13696"/>
                  <a:pt x="27968" y="11274"/>
                  <a:pt x="30840" y="8466"/>
                </a:cubicBezTo>
                <a:cubicBezTo>
                  <a:pt x="30947" y="8381"/>
                  <a:pt x="30990" y="8231"/>
                  <a:pt x="30947" y="8081"/>
                </a:cubicBezTo>
                <a:cubicBezTo>
                  <a:pt x="30925" y="8016"/>
                  <a:pt x="30882" y="7952"/>
                  <a:pt x="30840" y="7909"/>
                </a:cubicBezTo>
                <a:cubicBezTo>
                  <a:pt x="29339" y="6302"/>
                  <a:pt x="27432" y="4973"/>
                  <a:pt x="25675" y="3623"/>
                </a:cubicBezTo>
                <a:cubicBezTo>
                  <a:pt x="24132" y="2423"/>
                  <a:pt x="22567" y="1201"/>
                  <a:pt x="20981" y="66"/>
                </a:cubicBezTo>
                <a:cubicBezTo>
                  <a:pt x="20926" y="24"/>
                  <a:pt x="20853" y="0"/>
                  <a:pt x="20779" y="0"/>
                </a:cubicBezTo>
                <a:close/>
              </a:path>
            </a:pathLst>
          </a:custGeom>
          <a:solidFill>
            <a:srgbClr val="D62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89;p58">
            <a:extLst>
              <a:ext uri="{FF2B5EF4-FFF2-40B4-BE49-F238E27FC236}">
                <a16:creationId xmlns:a16="http://schemas.microsoft.com/office/drawing/2014/main" id="{303EE72C-F8F8-553D-ED55-506837BD551D}"/>
              </a:ext>
            </a:extLst>
          </p:cNvPr>
          <p:cNvSpPr txBox="1">
            <a:spLocks/>
          </p:cNvSpPr>
          <p:nvPr/>
        </p:nvSpPr>
        <p:spPr bwMode="auto">
          <a:xfrm>
            <a:off x="5388573" y="2564740"/>
            <a:ext cx="3522132" cy="59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spcFirstLastPara="1" vert="horz" wrap="square" lIns="91425" tIns="91425" rIns="91425" bIns="91425" numCol="1" anchor="ctr" anchorCtr="0" compatLnSpc="1">
            <a:prstTxWarp prst="textNoShape">
              <a:avLst/>
            </a:prstTxWarp>
            <a:noAutofit/>
          </a:bodyPr>
          <a:lstStyle>
            <a:lvl1pPr marL="411389" lvl="0" indent="-331396" algn="l" rtl="0" eaLnBrk="1" fontAlgn="base" hangingPunct="1">
              <a:spcBef>
                <a:spcPts val="0"/>
              </a:spcBef>
              <a:spcAft>
                <a:spcPts val="0"/>
              </a:spcAft>
              <a:buSzPts val="2200"/>
              <a:buChar char="●"/>
              <a:defRPr sz="2100">
                <a:solidFill>
                  <a:schemeClr val="tx1"/>
                </a:solidFill>
                <a:latin typeface="+mn-lt"/>
                <a:ea typeface="+mn-ea"/>
                <a:cs typeface="+mn-cs"/>
              </a:defRPr>
            </a:lvl1pPr>
            <a:lvl2pPr marL="822777" lvl="1" indent="-302828" algn="l" rtl="0" eaLnBrk="1" fontAlgn="base" hangingPunct="1">
              <a:spcBef>
                <a:spcPts val="1800"/>
              </a:spcBef>
              <a:spcAft>
                <a:spcPts val="0"/>
              </a:spcAft>
              <a:buSzPts val="1700"/>
              <a:buChar char="○"/>
              <a:defRPr sz="2100">
                <a:solidFill>
                  <a:schemeClr val="tx1"/>
                </a:solidFill>
                <a:latin typeface="+mn-lt"/>
                <a:ea typeface="+mn-ea"/>
              </a:defRPr>
            </a:lvl2pPr>
            <a:lvl3pPr marL="1234166" lvl="2" indent="-302828" algn="l" rtl="0" eaLnBrk="1" fontAlgn="base" hangingPunct="1">
              <a:spcBef>
                <a:spcPts val="1800"/>
              </a:spcBef>
              <a:spcAft>
                <a:spcPts val="0"/>
              </a:spcAft>
              <a:buSzPts val="1700"/>
              <a:buChar char="■"/>
              <a:defRPr sz="1800">
                <a:solidFill>
                  <a:schemeClr val="tx1"/>
                </a:solidFill>
                <a:latin typeface="+mn-lt"/>
                <a:ea typeface="+mn-ea"/>
              </a:defRPr>
            </a:lvl3pPr>
            <a:lvl4pPr marL="1645554" lvl="3" indent="-302828" algn="l" rtl="0" eaLnBrk="1" fontAlgn="base" hangingPunct="1">
              <a:spcBef>
                <a:spcPts val="1800"/>
              </a:spcBef>
              <a:spcAft>
                <a:spcPts val="0"/>
              </a:spcAft>
              <a:buSzPts val="1700"/>
              <a:buChar char="●"/>
              <a:defRPr sz="1500">
                <a:solidFill>
                  <a:schemeClr val="tx1"/>
                </a:solidFill>
                <a:latin typeface="+mn-lt"/>
                <a:ea typeface="+mn-ea"/>
              </a:defRPr>
            </a:lvl4pPr>
            <a:lvl5pPr marL="2056943" lvl="4" indent="-302828" algn="l" rtl="0" eaLnBrk="1" fontAlgn="base" hangingPunct="1">
              <a:spcBef>
                <a:spcPts val="1800"/>
              </a:spcBef>
              <a:spcAft>
                <a:spcPts val="0"/>
              </a:spcAft>
              <a:buSzPts val="1700"/>
              <a:buChar char="○"/>
              <a:defRPr sz="1500">
                <a:solidFill>
                  <a:schemeClr val="tx1"/>
                </a:solidFill>
                <a:latin typeface="+mn-lt"/>
                <a:ea typeface="+mn-ea"/>
              </a:defRPr>
            </a:lvl5pPr>
            <a:lvl6pPr marL="2468331" lvl="5" indent="-302828" algn="l" rtl="0" eaLnBrk="1" fontAlgn="base" hangingPunct="1">
              <a:spcBef>
                <a:spcPts val="1800"/>
              </a:spcBef>
              <a:spcAft>
                <a:spcPts val="0"/>
              </a:spcAft>
              <a:buSzPts val="1700"/>
              <a:buChar char="■"/>
              <a:defRPr sz="1500">
                <a:solidFill>
                  <a:schemeClr val="tx1"/>
                </a:solidFill>
                <a:latin typeface="+mn-lt"/>
                <a:ea typeface="+mn-ea"/>
              </a:defRPr>
            </a:lvl6pPr>
            <a:lvl7pPr marL="2879720" lvl="6" indent="-302828" algn="l" rtl="0" eaLnBrk="1" fontAlgn="base" hangingPunct="1">
              <a:spcBef>
                <a:spcPts val="1800"/>
              </a:spcBef>
              <a:spcAft>
                <a:spcPts val="0"/>
              </a:spcAft>
              <a:buSzPts val="1700"/>
              <a:buChar char="●"/>
              <a:defRPr sz="1500">
                <a:solidFill>
                  <a:schemeClr val="tx1"/>
                </a:solidFill>
                <a:latin typeface="+mn-lt"/>
                <a:ea typeface="+mn-ea"/>
              </a:defRPr>
            </a:lvl7pPr>
            <a:lvl8pPr marL="3291108" lvl="7" indent="-302828" algn="l" rtl="0" eaLnBrk="1" fontAlgn="base" hangingPunct="1">
              <a:spcBef>
                <a:spcPts val="1800"/>
              </a:spcBef>
              <a:spcAft>
                <a:spcPts val="0"/>
              </a:spcAft>
              <a:buSzPts val="1700"/>
              <a:buChar char="○"/>
              <a:defRPr sz="1500">
                <a:solidFill>
                  <a:schemeClr val="tx1"/>
                </a:solidFill>
                <a:latin typeface="+mn-lt"/>
                <a:ea typeface="+mn-ea"/>
              </a:defRPr>
            </a:lvl8pPr>
            <a:lvl9pPr marL="3702497" lvl="8" indent="-302828" algn="l" rtl="0" eaLnBrk="1" fontAlgn="base" hangingPunct="1">
              <a:spcBef>
                <a:spcPts val="1800"/>
              </a:spcBef>
              <a:spcAft>
                <a:spcPts val="1800"/>
              </a:spcAft>
              <a:buSzPts val="1700"/>
              <a:buChar char="■"/>
              <a:defRPr sz="1500">
                <a:solidFill>
                  <a:schemeClr val="tx1"/>
                </a:solidFill>
                <a:latin typeface="+mn-lt"/>
                <a:ea typeface="+mn-ea"/>
              </a:defRPr>
            </a:lvl9pPr>
          </a:lstStyle>
          <a:p>
            <a:pPr marL="0" indent="0">
              <a:buFontTx/>
              <a:buNone/>
            </a:pPr>
            <a:r>
              <a:rPr lang="en-CA" sz="2400" kern="0" dirty="0">
                <a:latin typeface="Myriad Pro Light" panose="020B0403030403020204" pitchFamily="34" charset="0"/>
                <a:cs typeface="Malayalam MN" pitchFamily="2" charset="0"/>
              </a:rPr>
              <a:t>How is that power used?</a:t>
            </a:r>
          </a:p>
        </p:txBody>
      </p:sp>
      <p:sp>
        <p:nvSpPr>
          <p:cNvPr id="13" name="Google Shape;7496;p70">
            <a:extLst>
              <a:ext uri="{FF2B5EF4-FFF2-40B4-BE49-F238E27FC236}">
                <a16:creationId xmlns:a16="http://schemas.microsoft.com/office/drawing/2014/main" id="{F98A5B72-0773-41ED-9F4D-F10D0D4CC89A}"/>
              </a:ext>
            </a:extLst>
          </p:cNvPr>
          <p:cNvSpPr/>
          <p:nvPr/>
        </p:nvSpPr>
        <p:spPr>
          <a:xfrm>
            <a:off x="4164133" y="4576134"/>
            <a:ext cx="1036899" cy="639828"/>
          </a:xfrm>
          <a:custGeom>
            <a:avLst/>
            <a:gdLst/>
            <a:ahLst/>
            <a:cxnLst/>
            <a:rect l="l" t="t" r="r" b="b"/>
            <a:pathLst>
              <a:path w="30990" h="16624" extrusionOk="0">
                <a:moveTo>
                  <a:pt x="21131" y="1180"/>
                </a:moveTo>
                <a:lnTo>
                  <a:pt x="21217" y="1244"/>
                </a:lnTo>
                <a:lnTo>
                  <a:pt x="21196" y="1244"/>
                </a:lnTo>
                <a:lnTo>
                  <a:pt x="21196" y="1266"/>
                </a:lnTo>
                <a:cubicBezTo>
                  <a:pt x="21174" y="1351"/>
                  <a:pt x="21153" y="1416"/>
                  <a:pt x="21131" y="1523"/>
                </a:cubicBezTo>
                <a:lnTo>
                  <a:pt x="21131" y="1180"/>
                </a:lnTo>
                <a:close/>
                <a:moveTo>
                  <a:pt x="21689" y="2123"/>
                </a:moveTo>
                <a:cubicBezTo>
                  <a:pt x="21410" y="2294"/>
                  <a:pt x="21196" y="2552"/>
                  <a:pt x="21067" y="2830"/>
                </a:cubicBezTo>
                <a:cubicBezTo>
                  <a:pt x="21089" y="2616"/>
                  <a:pt x="21110" y="2380"/>
                  <a:pt x="21110" y="2166"/>
                </a:cubicBezTo>
                <a:cubicBezTo>
                  <a:pt x="21131" y="2166"/>
                  <a:pt x="21153" y="2187"/>
                  <a:pt x="21174" y="2187"/>
                </a:cubicBezTo>
                <a:cubicBezTo>
                  <a:pt x="21346" y="2187"/>
                  <a:pt x="21517" y="2166"/>
                  <a:pt x="21689" y="2123"/>
                </a:cubicBezTo>
                <a:close/>
                <a:moveTo>
                  <a:pt x="21791" y="3092"/>
                </a:moveTo>
                <a:lnTo>
                  <a:pt x="21791" y="3092"/>
                </a:lnTo>
                <a:cubicBezTo>
                  <a:pt x="21496" y="3299"/>
                  <a:pt x="21219" y="3559"/>
                  <a:pt x="20960" y="3837"/>
                </a:cubicBezTo>
                <a:cubicBezTo>
                  <a:pt x="20981" y="3687"/>
                  <a:pt x="21003" y="3516"/>
                  <a:pt x="21024" y="3366"/>
                </a:cubicBezTo>
                <a:lnTo>
                  <a:pt x="21003" y="3366"/>
                </a:lnTo>
                <a:cubicBezTo>
                  <a:pt x="21294" y="3327"/>
                  <a:pt x="21567" y="3236"/>
                  <a:pt x="21791" y="3092"/>
                </a:cubicBezTo>
                <a:close/>
                <a:moveTo>
                  <a:pt x="21324" y="4073"/>
                </a:moveTo>
                <a:cubicBezTo>
                  <a:pt x="21174" y="4202"/>
                  <a:pt x="21046" y="4352"/>
                  <a:pt x="20917" y="4523"/>
                </a:cubicBezTo>
                <a:cubicBezTo>
                  <a:pt x="20939" y="4416"/>
                  <a:pt x="20939" y="4287"/>
                  <a:pt x="20939" y="4180"/>
                </a:cubicBezTo>
                <a:cubicBezTo>
                  <a:pt x="21089" y="4137"/>
                  <a:pt x="21217" y="4116"/>
                  <a:pt x="21324" y="4073"/>
                </a:cubicBezTo>
                <a:close/>
                <a:moveTo>
                  <a:pt x="21389" y="1351"/>
                </a:moveTo>
                <a:lnTo>
                  <a:pt x="21389" y="1351"/>
                </a:lnTo>
                <a:cubicBezTo>
                  <a:pt x="22717" y="2337"/>
                  <a:pt x="24025" y="3344"/>
                  <a:pt x="25332" y="4373"/>
                </a:cubicBezTo>
                <a:cubicBezTo>
                  <a:pt x="25277" y="4369"/>
                  <a:pt x="25222" y="4368"/>
                  <a:pt x="25168" y="4368"/>
                </a:cubicBezTo>
                <a:cubicBezTo>
                  <a:pt x="24907" y="4368"/>
                  <a:pt x="24659" y="4409"/>
                  <a:pt x="24410" y="4480"/>
                </a:cubicBezTo>
                <a:cubicBezTo>
                  <a:pt x="24560" y="4373"/>
                  <a:pt x="24689" y="4287"/>
                  <a:pt x="24839" y="4180"/>
                </a:cubicBezTo>
                <a:cubicBezTo>
                  <a:pt x="24925" y="4116"/>
                  <a:pt x="24882" y="3987"/>
                  <a:pt x="24775" y="3987"/>
                </a:cubicBezTo>
                <a:cubicBezTo>
                  <a:pt x="23982" y="3987"/>
                  <a:pt x="23189" y="4180"/>
                  <a:pt x="22460" y="4502"/>
                </a:cubicBezTo>
                <a:cubicBezTo>
                  <a:pt x="22336" y="4548"/>
                  <a:pt x="21598" y="4874"/>
                  <a:pt x="21455" y="4874"/>
                </a:cubicBezTo>
                <a:cubicBezTo>
                  <a:pt x="21400" y="4874"/>
                  <a:pt x="21434" y="4826"/>
                  <a:pt x="21624" y="4695"/>
                </a:cubicBezTo>
                <a:cubicBezTo>
                  <a:pt x="22117" y="4373"/>
                  <a:pt x="22653" y="4116"/>
                  <a:pt x="23210" y="3923"/>
                </a:cubicBezTo>
                <a:cubicBezTo>
                  <a:pt x="23291" y="3883"/>
                  <a:pt x="23296" y="3728"/>
                  <a:pt x="23189" y="3728"/>
                </a:cubicBezTo>
                <a:cubicBezTo>
                  <a:pt x="23182" y="3728"/>
                  <a:pt x="23175" y="3729"/>
                  <a:pt x="23167" y="3730"/>
                </a:cubicBezTo>
                <a:cubicBezTo>
                  <a:pt x="22610" y="3816"/>
                  <a:pt x="22053" y="4009"/>
                  <a:pt x="21560" y="4309"/>
                </a:cubicBezTo>
                <a:cubicBezTo>
                  <a:pt x="21331" y="4436"/>
                  <a:pt x="21222" y="4485"/>
                  <a:pt x="21189" y="4485"/>
                </a:cubicBezTo>
                <a:cubicBezTo>
                  <a:pt x="21082" y="4485"/>
                  <a:pt x="21763" y="3982"/>
                  <a:pt x="21796" y="3966"/>
                </a:cubicBezTo>
                <a:cubicBezTo>
                  <a:pt x="22117" y="3730"/>
                  <a:pt x="22482" y="3537"/>
                  <a:pt x="22824" y="3366"/>
                </a:cubicBezTo>
                <a:cubicBezTo>
                  <a:pt x="22937" y="3309"/>
                  <a:pt x="22869" y="3187"/>
                  <a:pt x="22778" y="3187"/>
                </a:cubicBezTo>
                <a:cubicBezTo>
                  <a:pt x="22765" y="3187"/>
                  <a:pt x="22752" y="3189"/>
                  <a:pt x="22739" y="3194"/>
                </a:cubicBezTo>
                <a:cubicBezTo>
                  <a:pt x="22378" y="3364"/>
                  <a:pt x="21387" y="3660"/>
                  <a:pt x="21180" y="3916"/>
                </a:cubicBezTo>
                <a:lnTo>
                  <a:pt x="21180" y="3916"/>
                </a:lnTo>
                <a:cubicBezTo>
                  <a:pt x="21479" y="3533"/>
                  <a:pt x="21862" y="3192"/>
                  <a:pt x="22182" y="2830"/>
                </a:cubicBezTo>
                <a:cubicBezTo>
                  <a:pt x="22235" y="2759"/>
                  <a:pt x="22185" y="2643"/>
                  <a:pt x="22117" y="2643"/>
                </a:cubicBezTo>
                <a:cubicBezTo>
                  <a:pt x="22103" y="2643"/>
                  <a:pt x="22089" y="2648"/>
                  <a:pt x="22074" y="2659"/>
                </a:cubicBezTo>
                <a:cubicBezTo>
                  <a:pt x="21841" y="2819"/>
                  <a:pt x="21701" y="2884"/>
                  <a:pt x="21624" y="2884"/>
                </a:cubicBezTo>
                <a:cubicBezTo>
                  <a:pt x="21386" y="2884"/>
                  <a:pt x="21778" y="2254"/>
                  <a:pt x="21924" y="1994"/>
                </a:cubicBezTo>
                <a:cubicBezTo>
                  <a:pt x="21977" y="1924"/>
                  <a:pt x="21915" y="1854"/>
                  <a:pt x="21844" y="1854"/>
                </a:cubicBezTo>
                <a:cubicBezTo>
                  <a:pt x="21828" y="1854"/>
                  <a:pt x="21812" y="1858"/>
                  <a:pt x="21796" y="1866"/>
                </a:cubicBezTo>
                <a:cubicBezTo>
                  <a:pt x="21635" y="1935"/>
                  <a:pt x="21520" y="1967"/>
                  <a:pt x="21442" y="1967"/>
                </a:cubicBezTo>
                <a:cubicBezTo>
                  <a:pt x="21226" y="1967"/>
                  <a:pt x="21279" y="1728"/>
                  <a:pt x="21389" y="1351"/>
                </a:cubicBezTo>
                <a:close/>
                <a:moveTo>
                  <a:pt x="1351" y="5102"/>
                </a:moveTo>
                <a:lnTo>
                  <a:pt x="1351" y="5102"/>
                </a:lnTo>
                <a:cubicBezTo>
                  <a:pt x="1694" y="5145"/>
                  <a:pt x="2058" y="5188"/>
                  <a:pt x="2401" y="5230"/>
                </a:cubicBezTo>
                <a:lnTo>
                  <a:pt x="1715" y="5445"/>
                </a:lnTo>
                <a:cubicBezTo>
                  <a:pt x="1649" y="5467"/>
                  <a:pt x="1634" y="5528"/>
                  <a:pt x="1652" y="5580"/>
                </a:cubicBezTo>
                <a:lnTo>
                  <a:pt x="1652" y="5580"/>
                </a:lnTo>
                <a:cubicBezTo>
                  <a:pt x="1557" y="5419"/>
                  <a:pt x="1457" y="5260"/>
                  <a:pt x="1351" y="5102"/>
                </a:cubicBezTo>
                <a:close/>
                <a:moveTo>
                  <a:pt x="2525" y="5380"/>
                </a:moveTo>
                <a:cubicBezTo>
                  <a:pt x="2616" y="5380"/>
                  <a:pt x="2628" y="5440"/>
                  <a:pt x="2465" y="5616"/>
                </a:cubicBezTo>
                <a:cubicBezTo>
                  <a:pt x="2294" y="5788"/>
                  <a:pt x="2101" y="5938"/>
                  <a:pt x="1930" y="6088"/>
                </a:cubicBezTo>
                <a:cubicBezTo>
                  <a:pt x="1850" y="5929"/>
                  <a:pt x="1766" y="5775"/>
                  <a:pt x="1678" y="5623"/>
                </a:cubicBezTo>
                <a:lnTo>
                  <a:pt x="1678" y="5623"/>
                </a:lnTo>
                <a:cubicBezTo>
                  <a:pt x="1698" y="5646"/>
                  <a:pt x="1726" y="5661"/>
                  <a:pt x="1760" y="5661"/>
                </a:cubicBezTo>
                <a:cubicBezTo>
                  <a:pt x="1766" y="5661"/>
                  <a:pt x="1773" y="5660"/>
                  <a:pt x="1780" y="5659"/>
                </a:cubicBezTo>
                <a:cubicBezTo>
                  <a:pt x="1823" y="5630"/>
                  <a:pt x="2339" y="5380"/>
                  <a:pt x="2525" y="5380"/>
                </a:cubicBezTo>
                <a:close/>
                <a:moveTo>
                  <a:pt x="12407" y="5488"/>
                </a:moveTo>
                <a:cubicBezTo>
                  <a:pt x="12412" y="5488"/>
                  <a:pt x="12328" y="5542"/>
                  <a:pt x="12109" y="5680"/>
                </a:cubicBezTo>
                <a:cubicBezTo>
                  <a:pt x="11437" y="6091"/>
                  <a:pt x="10748" y="6486"/>
                  <a:pt x="10057" y="6879"/>
                </a:cubicBezTo>
                <a:lnTo>
                  <a:pt x="10057" y="6879"/>
                </a:lnTo>
                <a:cubicBezTo>
                  <a:pt x="10409" y="6655"/>
                  <a:pt x="10785" y="6454"/>
                  <a:pt x="11145" y="6238"/>
                </a:cubicBezTo>
                <a:cubicBezTo>
                  <a:pt x="11295" y="6154"/>
                  <a:pt x="12391" y="5488"/>
                  <a:pt x="12407" y="5488"/>
                </a:cubicBezTo>
                <a:close/>
                <a:moveTo>
                  <a:pt x="3773" y="5745"/>
                </a:moveTo>
                <a:lnTo>
                  <a:pt x="3794" y="5766"/>
                </a:lnTo>
                <a:cubicBezTo>
                  <a:pt x="3473" y="5852"/>
                  <a:pt x="2722" y="6773"/>
                  <a:pt x="2358" y="7223"/>
                </a:cubicBezTo>
                <a:cubicBezTo>
                  <a:pt x="2251" y="6923"/>
                  <a:pt x="2165" y="6645"/>
                  <a:pt x="2037" y="6366"/>
                </a:cubicBezTo>
                <a:cubicBezTo>
                  <a:pt x="2615" y="6152"/>
                  <a:pt x="3194" y="5916"/>
                  <a:pt x="3773" y="5745"/>
                </a:cubicBezTo>
                <a:close/>
                <a:moveTo>
                  <a:pt x="2980" y="5316"/>
                </a:moveTo>
                <a:cubicBezTo>
                  <a:pt x="3923" y="5380"/>
                  <a:pt x="4844" y="5445"/>
                  <a:pt x="5787" y="5488"/>
                </a:cubicBezTo>
                <a:cubicBezTo>
                  <a:pt x="5101" y="5809"/>
                  <a:pt x="4458" y="6216"/>
                  <a:pt x="3858" y="6666"/>
                </a:cubicBezTo>
                <a:cubicBezTo>
                  <a:pt x="3730" y="6740"/>
                  <a:pt x="2772" y="7251"/>
                  <a:pt x="2630" y="7251"/>
                </a:cubicBezTo>
                <a:cubicBezTo>
                  <a:pt x="2606" y="7251"/>
                  <a:pt x="2606" y="7236"/>
                  <a:pt x="2637" y="7202"/>
                </a:cubicBezTo>
                <a:cubicBezTo>
                  <a:pt x="3130" y="6645"/>
                  <a:pt x="3730" y="6195"/>
                  <a:pt x="4223" y="5638"/>
                </a:cubicBezTo>
                <a:cubicBezTo>
                  <a:pt x="4282" y="5578"/>
                  <a:pt x="4232" y="5464"/>
                  <a:pt x="4156" y="5464"/>
                </a:cubicBezTo>
                <a:cubicBezTo>
                  <a:pt x="4150" y="5464"/>
                  <a:pt x="4143" y="5465"/>
                  <a:pt x="4137" y="5466"/>
                </a:cubicBezTo>
                <a:cubicBezTo>
                  <a:pt x="3451" y="5638"/>
                  <a:pt x="2765" y="5873"/>
                  <a:pt x="2122" y="6130"/>
                </a:cubicBezTo>
                <a:cubicBezTo>
                  <a:pt x="2094" y="6142"/>
                  <a:pt x="2077" y="6148"/>
                  <a:pt x="2070" y="6148"/>
                </a:cubicBezTo>
                <a:cubicBezTo>
                  <a:pt x="2009" y="6148"/>
                  <a:pt x="2556" y="5807"/>
                  <a:pt x="2594" y="5788"/>
                </a:cubicBezTo>
                <a:cubicBezTo>
                  <a:pt x="2744" y="5638"/>
                  <a:pt x="2873" y="5488"/>
                  <a:pt x="2980" y="5316"/>
                </a:cubicBezTo>
                <a:close/>
                <a:moveTo>
                  <a:pt x="5809" y="5616"/>
                </a:moveTo>
                <a:lnTo>
                  <a:pt x="5809" y="5616"/>
                </a:lnTo>
                <a:cubicBezTo>
                  <a:pt x="5380" y="6002"/>
                  <a:pt x="4908" y="6345"/>
                  <a:pt x="4458" y="6666"/>
                </a:cubicBezTo>
                <a:cubicBezTo>
                  <a:pt x="3837" y="7138"/>
                  <a:pt x="3194" y="7588"/>
                  <a:pt x="2551" y="8038"/>
                </a:cubicBezTo>
                <a:cubicBezTo>
                  <a:pt x="2530" y="7845"/>
                  <a:pt x="2487" y="7674"/>
                  <a:pt x="2422" y="7502"/>
                </a:cubicBezTo>
                <a:lnTo>
                  <a:pt x="2422" y="7502"/>
                </a:lnTo>
                <a:lnTo>
                  <a:pt x="2444" y="7523"/>
                </a:lnTo>
                <a:cubicBezTo>
                  <a:pt x="3515" y="7288"/>
                  <a:pt x="4330" y="6559"/>
                  <a:pt x="5230" y="5980"/>
                </a:cubicBezTo>
                <a:cubicBezTo>
                  <a:pt x="5444" y="5895"/>
                  <a:pt x="5637" y="5766"/>
                  <a:pt x="5809" y="5616"/>
                </a:cubicBezTo>
                <a:close/>
                <a:moveTo>
                  <a:pt x="6237" y="5509"/>
                </a:moveTo>
                <a:cubicBezTo>
                  <a:pt x="6601" y="5509"/>
                  <a:pt x="6966" y="5530"/>
                  <a:pt x="7330" y="5530"/>
                </a:cubicBezTo>
                <a:cubicBezTo>
                  <a:pt x="6044" y="6195"/>
                  <a:pt x="4866" y="7052"/>
                  <a:pt x="3558" y="7695"/>
                </a:cubicBezTo>
                <a:lnTo>
                  <a:pt x="3558" y="7716"/>
                </a:lnTo>
                <a:cubicBezTo>
                  <a:pt x="3069" y="7961"/>
                  <a:pt x="2856" y="8055"/>
                  <a:pt x="2815" y="8055"/>
                </a:cubicBezTo>
                <a:cubicBezTo>
                  <a:pt x="2702" y="8055"/>
                  <a:pt x="3908" y="7337"/>
                  <a:pt x="4223" y="7116"/>
                </a:cubicBezTo>
                <a:cubicBezTo>
                  <a:pt x="4908" y="6602"/>
                  <a:pt x="5594" y="6066"/>
                  <a:pt x="6237" y="5509"/>
                </a:cubicBezTo>
                <a:close/>
                <a:moveTo>
                  <a:pt x="27282" y="6838"/>
                </a:moveTo>
                <a:lnTo>
                  <a:pt x="27111" y="6945"/>
                </a:lnTo>
                <a:cubicBezTo>
                  <a:pt x="26553" y="7266"/>
                  <a:pt x="25975" y="7545"/>
                  <a:pt x="25396" y="7824"/>
                </a:cubicBezTo>
                <a:lnTo>
                  <a:pt x="23896" y="8552"/>
                </a:lnTo>
                <a:cubicBezTo>
                  <a:pt x="24968" y="7931"/>
                  <a:pt x="26082" y="7373"/>
                  <a:pt x="27196" y="6859"/>
                </a:cubicBezTo>
                <a:lnTo>
                  <a:pt x="27282" y="6838"/>
                </a:lnTo>
                <a:close/>
                <a:moveTo>
                  <a:pt x="7823" y="5530"/>
                </a:moveTo>
                <a:cubicBezTo>
                  <a:pt x="6451" y="6923"/>
                  <a:pt x="4330" y="7545"/>
                  <a:pt x="2680" y="8574"/>
                </a:cubicBezTo>
                <a:lnTo>
                  <a:pt x="2680" y="8595"/>
                </a:lnTo>
                <a:cubicBezTo>
                  <a:pt x="2658" y="8488"/>
                  <a:pt x="2637" y="8381"/>
                  <a:pt x="2615" y="8295"/>
                </a:cubicBezTo>
                <a:cubicBezTo>
                  <a:pt x="3537" y="7974"/>
                  <a:pt x="4416" y="7545"/>
                  <a:pt x="5230" y="7009"/>
                </a:cubicBezTo>
                <a:cubicBezTo>
                  <a:pt x="5766" y="6709"/>
                  <a:pt x="6259" y="6366"/>
                  <a:pt x="6773" y="6066"/>
                </a:cubicBezTo>
                <a:cubicBezTo>
                  <a:pt x="7051" y="5895"/>
                  <a:pt x="7480" y="5745"/>
                  <a:pt x="7780" y="5530"/>
                </a:cubicBezTo>
                <a:close/>
                <a:moveTo>
                  <a:pt x="8573" y="5530"/>
                </a:moveTo>
                <a:cubicBezTo>
                  <a:pt x="6773" y="6302"/>
                  <a:pt x="5380" y="7909"/>
                  <a:pt x="3494" y="8531"/>
                </a:cubicBezTo>
                <a:cubicBezTo>
                  <a:pt x="3232" y="8616"/>
                  <a:pt x="3091" y="8651"/>
                  <a:pt x="3034" y="8651"/>
                </a:cubicBezTo>
                <a:cubicBezTo>
                  <a:pt x="2848" y="8651"/>
                  <a:pt x="3552" y="8282"/>
                  <a:pt x="3880" y="8102"/>
                </a:cubicBezTo>
                <a:cubicBezTo>
                  <a:pt x="4458" y="7781"/>
                  <a:pt x="5037" y="7502"/>
                  <a:pt x="5616" y="7202"/>
                </a:cubicBezTo>
                <a:cubicBezTo>
                  <a:pt x="6516" y="6773"/>
                  <a:pt x="7352" y="6216"/>
                  <a:pt x="8080" y="5530"/>
                </a:cubicBezTo>
                <a:close/>
                <a:moveTo>
                  <a:pt x="9195" y="5552"/>
                </a:moveTo>
                <a:cubicBezTo>
                  <a:pt x="8980" y="5723"/>
                  <a:pt x="8766" y="5873"/>
                  <a:pt x="8552" y="6023"/>
                </a:cubicBezTo>
                <a:lnTo>
                  <a:pt x="8552" y="6045"/>
                </a:lnTo>
                <a:cubicBezTo>
                  <a:pt x="7952" y="6473"/>
                  <a:pt x="7330" y="6881"/>
                  <a:pt x="6666" y="7245"/>
                </a:cubicBezTo>
                <a:cubicBezTo>
                  <a:pt x="5401" y="7995"/>
                  <a:pt x="4051" y="8659"/>
                  <a:pt x="2765" y="9409"/>
                </a:cubicBezTo>
                <a:cubicBezTo>
                  <a:pt x="2765" y="9238"/>
                  <a:pt x="2744" y="9045"/>
                  <a:pt x="2722" y="8874"/>
                </a:cubicBezTo>
                <a:cubicBezTo>
                  <a:pt x="4823" y="8681"/>
                  <a:pt x="6366" y="6988"/>
                  <a:pt x="8123" y="5980"/>
                </a:cubicBezTo>
                <a:cubicBezTo>
                  <a:pt x="8359" y="5830"/>
                  <a:pt x="8680" y="5659"/>
                  <a:pt x="8937" y="5552"/>
                </a:cubicBezTo>
                <a:close/>
                <a:moveTo>
                  <a:pt x="10673" y="5509"/>
                </a:moveTo>
                <a:cubicBezTo>
                  <a:pt x="8144" y="6388"/>
                  <a:pt x="6044" y="8188"/>
                  <a:pt x="3558" y="9238"/>
                </a:cubicBezTo>
                <a:cubicBezTo>
                  <a:pt x="3105" y="9421"/>
                  <a:pt x="2908" y="9509"/>
                  <a:pt x="2902" y="9509"/>
                </a:cubicBezTo>
                <a:cubicBezTo>
                  <a:pt x="2896" y="9509"/>
                  <a:pt x="3175" y="9378"/>
                  <a:pt x="3623" y="9131"/>
                </a:cubicBezTo>
                <a:cubicBezTo>
                  <a:pt x="4437" y="8659"/>
                  <a:pt x="5208" y="8274"/>
                  <a:pt x="5980" y="7845"/>
                </a:cubicBezTo>
                <a:cubicBezTo>
                  <a:pt x="7244" y="7181"/>
                  <a:pt x="8423" y="6409"/>
                  <a:pt x="9516" y="5509"/>
                </a:cubicBezTo>
                <a:close/>
                <a:moveTo>
                  <a:pt x="26275" y="9495"/>
                </a:moveTo>
                <a:cubicBezTo>
                  <a:pt x="25932" y="9688"/>
                  <a:pt x="25589" y="9902"/>
                  <a:pt x="25268" y="10117"/>
                </a:cubicBezTo>
                <a:cubicBezTo>
                  <a:pt x="25212" y="10142"/>
                  <a:pt x="25157" y="10170"/>
                  <a:pt x="25103" y="10199"/>
                </a:cubicBezTo>
                <a:lnTo>
                  <a:pt x="25103" y="10199"/>
                </a:lnTo>
                <a:cubicBezTo>
                  <a:pt x="25483" y="9951"/>
                  <a:pt x="25870" y="9719"/>
                  <a:pt x="26275" y="9495"/>
                </a:cubicBezTo>
                <a:close/>
                <a:moveTo>
                  <a:pt x="10202" y="5916"/>
                </a:moveTo>
                <a:lnTo>
                  <a:pt x="10202" y="5916"/>
                </a:lnTo>
                <a:cubicBezTo>
                  <a:pt x="10009" y="6023"/>
                  <a:pt x="9816" y="6152"/>
                  <a:pt x="9623" y="6259"/>
                </a:cubicBezTo>
                <a:cubicBezTo>
                  <a:pt x="8830" y="6752"/>
                  <a:pt x="8059" y="7266"/>
                  <a:pt x="7244" y="7738"/>
                </a:cubicBezTo>
                <a:cubicBezTo>
                  <a:pt x="5723" y="8595"/>
                  <a:pt x="4223" y="9367"/>
                  <a:pt x="2808" y="10374"/>
                </a:cubicBezTo>
                <a:cubicBezTo>
                  <a:pt x="2808" y="10145"/>
                  <a:pt x="2808" y="9936"/>
                  <a:pt x="2789" y="9709"/>
                </a:cubicBezTo>
                <a:lnTo>
                  <a:pt x="2789" y="9709"/>
                </a:lnTo>
                <a:cubicBezTo>
                  <a:pt x="5467" y="8873"/>
                  <a:pt x="7609" y="6987"/>
                  <a:pt x="10202" y="5916"/>
                </a:cubicBezTo>
                <a:close/>
                <a:moveTo>
                  <a:pt x="12216" y="5466"/>
                </a:moveTo>
                <a:lnTo>
                  <a:pt x="12216" y="5466"/>
                </a:lnTo>
                <a:cubicBezTo>
                  <a:pt x="9216" y="6859"/>
                  <a:pt x="6623" y="8981"/>
                  <a:pt x="3558" y="10267"/>
                </a:cubicBezTo>
                <a:cubicBezTo>
                  <a:pt x="3134" y="10442"/>
                  <a:pt x="2934" y="10512"/>
                  <a:pt x="2880" y="10512"/>
                </a:cubicBezTo>
                <a:cubicBezTo>
                  <a:pt x="2741" y="10512"/>
                  <a:pt x="3535" y="10066"/>
                  <a:pt x="3965" y="9774"/>
                </a:cubicBezTo>
                <a:cubicBezTo>
                  <a:pt x="4780" y="9217"/>
                  <a:pt x="5616" y="8745"/>
                  <a:pt x="6473" y="8338"/>
                </a:cubicBezTo>
                <a:cubicBezTo>
                  <a:pt x="8166" y="7523"/>
                  <a:pt x="9645" y="6388"/>
                  <a:pt x="11295" y="5509"/>
                </a:cubicBezTo>
                <a:cubicBezTo>
                  <a:pt x="11316" y="5509"/>
                  <a:pt x="11316" y="5509"/>
                  <a:pt x="11338" y="5488"/>
                </a:cubicBezTo>
                <a:cubicBezTo>
                  <a:pt x="11638" y="5488"/>
                  <a:pt x="11916" y="5488"/>
                  <a:pt x="12216" y="5466"/>
                </a:cubicBezTo>
                <a:close/>
                <a:moveTo>
                  <a:pt x="22032" y="8595"/>
                </a:moveTo>
                <a:lnTo>
                  <a:pt x="21067" y="9109"/>
                </a:lnTo>
                <a:cubicBezTo>
                  <a:pt x="20124" y="9624"/>
                  <a:pt x="19203" y="10202"/>
                  <a:pt x="18281" y="10760"/>
                </a:cubicBezTo>
                <a:lnTo>
                  <a:pt x="18024" y="10910"/>
                </a:lnTo>
                <a:cubicBezTo>
                  <a:pt x="18345" y="10674"/>
                  <a:pt x="18667" y="10438"/>
                  <a:pt x="18988" y="10224"/>
                </a:cubicBezTo>
                <a:cubicBezTo>
                  <a:pt x="19888" y="9645"/>
                  <a:pt x="20853" y="9131"/>
                  <a:pt x="21817" y="8702"/>
                </a:cubicBezTo>
                <a:lnTo>
                  <a:pt x="22032" y="8595"/>
                </a:lnTo>
                <a:close/>
                <a:moveTo>
                  <a:pt x="4608" y="10009"/>
                </a:moveTo>
                <a:lnTo>
                  <a:pt x="4608" y="10009"/>
                </a:lnTo>
                <a:cubicBezTo>
                  <a:pt x="3965" y="10460"/>
                  <a:pt x="3344" y="10931"/>
                  <a:pt x="2744" y="11445"/>
                </a:cubicBezTo>
                <a:cubicBezTo>
                  <a:pt x="2765" y="11188"/>
                  <a:pt x="2787" y="10974"/>
                  <a:pt x="2787" y="10738"/>
                </a:cubicBezTo>
                <a:lnTo>
                  <a:pt x="2787" y="10760"/>
                </a:lnTo>
                <a:cubicBezTo>
                  <a:pt x="3408" y="10545"/>
                  <a:pt x="4030" y="10288"/>
                  <a:pt x="4608" y="10009"/>
                </a:cubicBezTo>
                <a:close/>
                <a:moveTo>
                  <a:pt x="26918" y="5595"/>
                </a:moveTo>
                <a:cubicBezTo>
                  <a:pt x="27239" y="5809"/>
                  <a:pt x="27561" y="6066"/>
                  <a:pt x="27904" y="6323"/>
                </a:cubicBezTo>
                <a:lnTo>
                  <a:pt x="27904" y="6345"/>
                </a:lnTo>
                <a:cubicBezTo>
                  <a:pt x="25653" y="7309"/>
                  <a:pt x="23489" y="8466"/>
                  <a:pt x="21453" y="9838"/>
                </a:cubicBezTo>
                <a:cubicBezTo>
                  <a:pt x="20446" y="10417"/>
                  <a:pt x="19417" y="10995"/>
                  <a:pt x="18367" y="11510"/>
                </a:cubicBezTo>
                <a:lnTo>
                  <a:pt x="18281" y="11552"/>
                </a:lnTo>
                <a:lnTo>
                  <a:pt x="18410" y="11445"/>
                </a:lnTo>
                <a:cubicBezTo>
                  <a:pt x="18946" y="11102"/>
                  <a:pt x="19524" y="10781"/>
                  <a:pt x="20060" y="10460"/>
                </a:cubicBezTo>
                <a:cubicBezTo>
                  <a:pt x="22182" y="9217"/>
                  <a:pt x="24325" y="8059"/>
                  <a:pt x="26361" y="6645"/>
                </a:cubicBezTo>
                <a:cubicBezTo>
                  <a:pt x="26425" y="6623"/>
                  <a:pt x="26489" y="6581"/>
                  <a:pt x="26532" y="6516"/>
                </a:cubicBezTo>
                <a:lnTo>
                  <a:pt x="26982" y="6216"/>
                </a:lnTo>
                <a:cubicBezTo>
                  <a:pt x="27073" y="6144"/>
                  <a:pt x="27025" y="6009"/>
                  <a:pt x="26930" y="6009"/>
                </a:cubicBezTo>
                <a:cubicBezTo>
                  <a:pt x="26913" y="6009"/>
                  <a:pt x="26894" y="6014"/>
                  <a:pt x="26875" y="6023"/>
                </a:cubicBezTo>
                <a:cubicBezTo>
                  <a:pt x="25675" y="6709"/>
                  <a:pt x="24453" y="7352"/>
                  <a:pt x="23232" y="7974"/>
                </a:cubicBezTo>
                <a:cubicBezTo>
                  <a:pt x="24518" y="7288"/>
                  <a:pt x="25761" y="6495"/>
                  <a:pt x="26918" y="5595"/>
                </a:cubicBezTo>
                <a:close/>
                <a:moveTo>
                  <a:pt x="14166" y="5402"/>
                </a:moveTo>
                <a:cubicBezTo>
                  <a:pt x="12581" y="6088"/>
                  <a:pt x="11188" y="7116"/>
                  <a:pt x="9709" y="7952"/>
                </a:cubicBezTo>
                <a:cubicBezTo>
                  <a:pt x="8787" y="8466"/>
                  <a:pt x="7780" y="8874"/>
                  <a:pt x="6816" y="9324"/>
                </a:cubicBezTo>
                <a:cubicBezTo>
                  <a:pt x="5787" y="9838"/>
                  <a:pt x="4801" y="10395"/>
                  <a:pt x="3837" y="11038"/>
                </a:cubicBezTo>
                <a:cubicBezTo>
                  <a:pt x="3550" y="11243"/>
                  <a:pt x="3106" y="11370"/>
                  <a:pt x="2824" y="11606"/>
                </a:cubicBezTo>
                <a:lnTo>
                  <a:pt x="2824" y="11606"/>
                </a:lnTo>
                <a:cubicBezTo>
                  <a:pt x="3347" y="11147"/>
                  <a:pt x="3872" y="10729"/>
                  <a:pt x="4437" y="10352"/>
                </a:cubicBezTo>
                <a:cubicBezTo>
                  <a:pt x="5380" y="9709"/>
                  <a:pt x="6344" y="9109"/>
                  <a:pt x="7352" y="8574"/>
                </a:cubicBezTo>
                <a:cubicBezTo>
                  <a:pt x="9173" y="7545"/>
                  <a:pt x="11038" y="6602"/>
                  <a:pt x="12795" y="5445"/>
                </a:cubicBezTo>
                <a:lnTo>
                  <a:pt x="14166" y="5402"/>
                </a:lnTo>
                <a:close/>
                <a:moveTo>
                  <a:pt x="28118" y="6538"/>
                </a:moveTo>
                <a:lnTo>
                  <a:pt x="28482" y="6816"/>
                </a:lnTo>
                <a:cubicBezTo>
                  <a:pt x="26961" y="7438"/>
                  <a:pt x="25503" y="8209"/>
                  <a:pt x="24110" y="9088"/>
                </a:cubicBezTo>
                <a:cubicBezTo>
                  <a:pt x="23167" y="9538"/>
                  <a:pt x="22160" y="9945"/>
                  <a:pt x="21324" y="10545"/>
                </a:cubicBezTo>
                <a:cubicBezTo>
                  <a:pt x="20874" y="10867"/>
                  <a:pt x="20424" y="11188"/>
                  <a:pt x="19931" y="11467"/>
                </a:cubicBezTo>
                <a:cubicBezTo>
                  <a:pt x="19476" y="11741"/>
                  <a:pt x="19261" y="11847"/>
                  <a:pt x="19201" y="11847"/>
                </a:cubicBezTo>
                <a:cubicBezTo>
                  <a:pt x="19026" y="11847"/>
                  <a:pt x="20165" y="10950"/>
                  <a:pt x="20531" y="10695"/>
                </a:cubicBezTo>
                <a:cubicBezTo>
                  <a:pt x="20789" y="10481"/>
                  <a:pt x="21089" y="10288"/>
                  <a:pt x="21389" y="10095"/>
                </a:cubicBezTo>
                <a:lnTo>
                  <a:pt x="22567" y="9431"/>
                </a:lnTo>
                <a:cubicBezTo>
                  <a:pt x="24389" y="8424"/>
                  <a:pt x="26361" y="7674"/>
                  <a:pt x="28118" y="6538"/>
                </a:cubicBezTo>
                <a:close/>
                <a:moveTo>
                  <a:pt x="22739" y="9967"/>
                </a:moveTo>
                <a:lnTo>
                  <a:pt x="22739" y="9967"/>
                </a:lnTo>
                <a:cubicBezTo>
                  <a:pt x="21860" y="10588"/>
                  <a:pt x="20981" y="11252"/>
                  <a:pt x="20146" y="11960"/>
                </a:cubicBezTo>
                <a:lnTo>
                  <a:pt x="19203" y="11981"/>
                </a:lnTo>
                <a:cubicBezTo>
                  <a:pt x="20467" y="11617"/>
                  <a:pt x="21517" y="10588"/>
                  <a:pt x="22674" y="10009"/>
                </a:cubicBezTo>
                <a:lnTo>
                  <a:pt x="22739" y="9967"/>
                </a:lnTo>
                <a:close/>
                <a:moveTo>
                  <a:pt x="27454" y="8316"/>
                </a:moveTo>
                <a:cubicBezTo>
                  <a:pt x="27239" y="8424"/>
                  <a:pt x="27025" y="8531"/>
                  <a:pt x="26811" y="8616"/>
                </a:cubicBezTo>
                <a:cubicBezTo>
                  <a:pt x="26146" y="8916"/>
                  <a:pt x="25503" y="9259"/>
                  <a:pt x="24882" y="9624"/>
                </a:cubicBezTo>
                <a:cubicBezTo>
                  <a:pt x="23703" y="10352"/>
                  <a:pt x="22610" y="11145"/>
                  <a:pt x="21517" y="11981"/>
                </a:cubicBezTo>
                <a:lnTo>
                  <a:pt x="21539" y="12003"/>
                </a:lnTo>
                <a:cubicBezTo>
                  <a:pt x="21474" y="11981"/>
                  <a:pt x="21389" y="11960"/>
                  <a:pt x="21324" y="11960"/>
                </a:cubicBezTo>
                <a:lnTo>
                  <a:pt x="20831" y="11960"/>
                </a:lnTo>
                <a:cubicBezTo>
                  <a:pt x="21710" y="11531"/>
                  <a:pt x="22567" y="11017"/>
                  <a:pt x="23382" y="10460"/>
                </a:cubicBezTo>
                <a:cubicBezTo>
                  <a:pt x="24668" y="9624"/>
                  <a:pt x="26039" y="8916"/>
                  <a:pt x="27454" y="8316"/>
                </a:cubicBezTo>
                <a:close/>
                <a:moveTo>
                  <a:pt x="19803" y="10952"/>
                </a:moveTo>
                <a:lnTo>
                  <a:pt x="19803" y="10974"/>
                </a:lnTo>
                <a:cubicBezTo>
                  <a:pt x="19396" y="11274"/>
                  <a:pt x="18967" y="11595"/>
                  <a:pt x="18560" y="11938"/>
                </a:cubicBezTo>
                <a:cubicBezTo>
                  <a:pt x="18538" y="11938"/>
                  <a:pt x="18517" y="11981"/>
                  <a:pt x="18538" y="12003"/>
                </a:cubicBezTo>
                <a:lnTo>
                  <a:pt x="17617" y="12045"/>
                </a:lnTo>
                <a:cubicBezTo>
                  <a:pt x="18367" y="11702"/>
                  <a:pt x="19096" y="11338"/>
                  <a:pt x="19803" y="10952"/>
                </a:cubicBezTo>
                <a:close/>
                <a:moveTo>
                  <a:pt x="24946" y="7309"/>
                </a:moveTo>
                <a:cubicBezTo>
                  <a:pt x="24132" y="7845"/>
                  <a:pt x="23296" y="8338"/>
                  <a:pt x="22460" y="8831"/>
                </a:cubicBezTo>
                <a:cubicBezTo>
                  <a:pt x="20660" y="9859"/>
                  <a:pt x="18838" y="10888"/>
                  <a:pt x="17103" y="12045"/>
                </a:cubicBezTo>
                <a:lnTo>
                  <a:pt x="17081" y="12045"/>
                </a:lnTo>
                <a:lnTo>
                  <a:pt x="16160" y="12088"/>
                </a:lnTo>
                <a:cubicBezTo>
                  <a:pt x="17617" y="11424"/>
                  <a:pt x="18967" y="10545"/>
                  <a:pt x="20360" y="9731"/>
                </a:cubicBezTo>
                <a:cubicBezTo>
                  <a:pt x="21839" y="8852"/>
                  <a:pt x="23425" y="8145"/>
                  <a:pt x="24946" y="7309"/>
                </a:cubicBezTo>
                <a:close/>
                <a:moveTo>
                  <a:pt x="26493" y="5575"/>
                </a:moveTo>
                <a:cubicBezTo>
                  <a:pt x="26541" y="5575"/>
                  <a:pt x="26454" y="5666"/>
                  <a:pt x="26125" y="5916"/>
                </a:cubicBezTo>
                <a:cubicBezTo>
                  <a:pt x="25610" y="6302"/>
                  <a:pt x="25096" y="6623"/>
                  <a:pt x="24560" y="6966"/>
                </a:cubicBezTo>
                <a:cubicBezTo>
                  <a:pt x="23510" y="7609"/>
                  <a:pt x="22417" y="8166"/>
                  <a:pt x="21303" y="8724"/>
                </a:cubicBezTo>
                <a:cubicBezTo>
                  <a:pt x="19331" y="9731"/>
                  <a:pt x="17595" y="11188"/>
                  <a:pt x="15581" y="12110"/>
                </a:cubicBezTo>
                <a:lnTo>
                  <a:pt x="13566" y="12217"/>
                </a:lnTo>
                <a:cubicBezTo>
                  <a:pt x="17681" y="10524"/>
                  <a:pt x="21453" y="8209"/>
                  <a:pt x="25375" y="6152"/>
                </a:cubicBezTo>
                <a:cubicBezTo>
                  <a:pt x="25597" y="6033"/>
                  <a:pt x="26385" y="5575"/>
                  <a:pt x="26493" y="5575"/>
                </a:cubicBezTo>
                <a:close/>
                <a:moveTo>
                  <a:pt x="16481" y="5338"/>
                </a:moveTo>
                <a:lnTo>
                  <a:pt x="16481" y="5338"/>
                </a:lnTo>
                <a:cubicBezTo>
                  <a:pt x="15409" y="5873"/>
                  <a:pt x="14402" y="6473"/>
                  <a:pt x="13416" y="7159"/>
                </a:cubicBezTo>
                <a:cubicBezTo>
                  <a:pt x="12623" y="7588"/>
                  <a:pt x="11831" y="7995"/>
                  <a:pt x="10995" y="8381"/>
                </a:cubicBezTo>
                <a:cubicBezTo>
                  <a:pt x="8680" y="9452"/>
                  <a:pt x="6516" y="10760"/>
                  <a:pt x="4266" y="11960"/>
                </a:cubicBezTo>
                <a:cubicBezTo>
                  <a:pt x="4030" y="12088"/>
                  <a:pt x="3773" y="12195"/>
                  <a:pt x="3515" y="12303"/>
                </a:cubicBezTo>
                <a:cubicBezTo>
                  <a:pt x="3880" y="12110"/>
                  <a:pt x="4223" y="11895"/>
                  <a:pt x="4587" y="11681"/>
                </a:cubicBezTo>
                <a:cubicBezTo>
                  <a:pt x="5787" y="10931"/>
                  <a:pt x="6901" y="10095"/>
                  <a:pt x="8102" y="9345"/>
                </a:cubicBezTo>
                <a:cubicBezTo>
                  <a:pt x="10288" y="7952"/>
                  <a:pt x="12559" y="6495"/>
                  <a:pt x="14917" y="5380"/>
                </a:cubicBezTo>
                <a:lnTo>
                  <a:pt x="16481" y="5338"/>
                </a:lnTo>
                <a:close/>
                <a:moveTo>
                  <a:pt x="24432" y="4245"/>
                </a:moveTo>
                <a:lnTo>
                  <a:pt x="24432" y="4245"/>
                </a:lnTo>
                <a:cubicBezTo>
                  <a:pt x="24110" y="4480"/>
                  <a:pt x="23767" y="4673"/>
                  <a:pt x="23382" y="4823"/>
                </a:cubicBezTo>
                <a:lnTo>
                  <a:pt x="23167" y="4930"/>
                </a:lnTo>
                <a:cubicBezTo>
                  <a:pt x="22760" y="5080"/>
                  <a:pt x="22374" y="5230"/>
                  <a:pt x="21989" y="5402"/>
                </a:cubicBezTo>
                <a:cubicBezTo>
                  <a:pt x="21646" y="5445"/>
                  <a:pt x="21496" y="5509"/>
                  <a:pt x="21539" y="5595"/>
                </a:cubicBezTo>
                <a:cubicBezTo>
                  <a:pt x="21432" y="5638"/>
                  <a:pt x="21346" y="5702"/>
                  <a:pt x="21239" y="5745"/>
                </a:cubicBezTo>
                <a:cubicBezTo>
                  <a:pt x="21162" y="5802"/>
                  <a:pt x="21205" y="5944"/>
                  <a:pt x="21291" y="5944"/>
                </a:cubicBezTo>
                <a:cubicBezTo>
                  <a:pt x="21302" y="5944"/>
                  <a:pt x="21313" y="5942"/>
                  <a:pt x="21324" y="5938"/>
                </a:cubicBezTo>
                <a:cubicBezTo>
                  <a:pt x="22332" y="5552"/>
                  <a:pt x="23296" y="5038"/>
                  <a:pt x="24346" y="4695"/>
                </a:cubicBezTo>
                <a:cubicBezTo>
                  <a:pt x="24646" y="4609"/>
                  <a:pt x="24968" y="4566"/>
                  <a:pt x="25289" y="4566"/>
                </a:cubicBezTo>
                <a:cubicBezTo>
                  <a:pt x="24946" y="4566"/>
                  <a:pt x="24389" y="4995"/>
                  <a:pt x="24003" y="5123"/>
                </a:cubicBezTo>
                <a:cubicBezTo>
                  <a:pt x="23467" y="5295"/>
                  <a:pt x="22953" y="5509"/>
                  <a:pt x="22439" y="5745"/>
                </a:cubicBezTo>
                <a:cubicBezTo>
                  <a:pt x="21153" y="6409"/>
                  <a:pt x="20039" y="7416"/>
                  <a:pt x="18753" y="8124"/>
                </a:cubicBezTo>
                <a:cubicBezTo>
                  <a:pt x="17338" y="8874"/>
                  <a:pt x="15860" y="9517"/>
                  <a:pt x="14402" y="10202"/>
                </a:cubicBezTo>
                <a:cubicBezTo>
                  <a:pt x="13074" y="10824"/>
                  <a:pt x="11852" y="11638"/>
                  <a:pt x="10459" y="12110"/>
                </a:cubicBezTo>
                <a:cubicBezTo>
                  <a:pt x="10261" y="12178"/>
                  <a:pt x="10156" y="12207"/>
                  <a:pt x="10118" y="12207"/>
                </a:cubicBezTo>
                <a:cubicBezTo>
                  <a:pt x="9942" y="12207"/>
                  <a:pt x="11208" y="11594"/>
                  <a:pt x="11402" y="11488"/>
                </a:cubicBezTo>
                <a:cubicBezTo>
                  <a:pt x="12088" y="11038"/>
                  <a:pt x="12795" y="10588"/>
                  <a:pt x="13502" y="10138"/>
                </a:cubicBezTo>
                <a:cubicBezTo>
                  <a:pt x="16331" y="8381"/>
                  <a:pt x="19353" y="6945"/>
                  <a:pt x="22139" y="5102"/>
                </a:cubicBezTo>
                <a:cubicBezTo>
                  <a:pt x="22229" y="5047"/>
                  <a:pt x="22197" y="4916"/>
                  <a:pt x="22120" y="4916"/>
                </a:cubicBezTo>
                <a:cubicBezTo>
                  <a:pt x="22106" y="4916"/>
                  <a:pt x="22091" y="4921"/>
                  <a:pt x="22074" y="4930"/>
                </a:cubicBezTo>
                <a:cubicBezTo>
                  <a:pt x="17660" y="6773"/>
                  <a:pt x="13738" y="9581"/>
                  <a:pt x="9452" y="11681"/>
                </a:cubicBezTo>
                <a:cubicBezTo>
                  <a:pt x="9277" y="11760"/>
                  <a:pt x="8341" y="12320"/>
                  <a:pt x="8281" y="12320"/>
                </a:cubicBezTo>
                <a:cubicBezTo>
                  <a:pt x="8260" y="12320"/>
                  <a:pt x="8348" y="12251"/>
                  <a:pt x="8616" y="12067"/>
                </a:cubicBezTo>
                <a:cubicBezTo>
                  <a:pt x="9152" y="11702"/>
                  <a:pt x="9687" y="11338"/>
                  <a:pt x="10223" y="10974"/>
                </a:cubicBezTo>
                <a:cubicBezTo>
                  <a:pt x="11295" y="10245"/>
                  <a:pt x="12409" y="9559"/>
                  <a:pt x="13545" y="8959"/>
                </a:cubicBezTo>
                <a:cubicBezTo>
                  <a:pt x="15731" y="7759"/>
                  <a:pt x="17767" y="6366"/>
                  <a:pt x="19996" y="5252"/>
                </a:cubicBezTo>
                <a:lnTo>
                  <a:pt x="20510" y="5252"/>
                </a:lnTo>
                <a:cubicBezTo>
                  <a:pt x="20617" y="5252"/>
                  <a:pt x="20724" y="5209"/>
                  <a:pt x="20810" y="5123"/>
                </a:cubicBezTo>
                <a:cubicBezTo>
                  <a:pt x="20874" y="5038"/>
                  <a:pt x="20917" y="4952"/>
                  <a:pt x="20896" y="4845"/>
                </a:cubicBezTo>
                <a:lnTo>
                  <a:pt x="20939" y="4845"/>
                </a:lnTo>
                <a:lnTo>
                  <a:pt x="21346" y="4652"/>
                </a:lnTo>
                <a:lnTo>
                  <a:pt x="21346" y="4652"/>
                </a:lnTo>
                <a:cubicBezTo>
                  <a:pt x="21196" y="4737"/>
                  <a:pt x="21067" y="4845"/>
                  <a:pt x="20960" y="4952"/>
                </a:cubicBezTo>
                <a:cubicBezTo>
                  <a:pt x="20882" y="5030"/>
                  <a:pt x="20946" y="5126"/>
                  <a:pt x="21023" y="5126"/>
                </a:cubicBezTo>
                <a:cubicBezTo>
                  <a:pt x="21031" y="5126"/>
                  <a:pt x="21038" y="5125"/>
                  <a:pt x="21046" y="5123"/>
                </a:cubicBezTo>
                <a:cubicBezTo>
                  <a:pt x="21539" y="5038"/>
                  <a:pt x="22032" y="4888"/>
                  <a:pt x="22503" y="4695"/>
                </a:cubicBezTo>
                <a:cubicBezTo>
                  <a:pt x="22760" y="4609"/>
                  <a:pt x="22996" y="4502"/>
                  <a:pt x="23253" y="4437"/>
                </a:cubicBezTo>
                <a:cubicBezTo>
                  <a:pt x="23639" y="4330"/>
                  <a:pt x="24025" y="4266"/>
                  <a:pt x="24432" y="4245"/>
                </a:cubicBezTo>
                <a:close/>
                <a:moveTo>
                  <a:pt x="15538" y="10460"/>
                </a:moveTo>
                <a:lnTo>
                  <a:pt x="15538" y="10481"/>
                </a:lnTo>
                <a:cubicBezTo>
                  <a:pt x="14702" y="10952"/>
                  <a:pt x="13909" y="11531"/>
                  <a:pt x="13202" y="12195"/>
                </a:cubicBezTo>
                <a:cubicBezTo>
                  <a:pt x="13181" y="12217"/>
                  <a:pt x="13159" y="12238"/>
                  <a:pt x="13181" y="12260"/>
                </a:cubicBezTo>
                <a:lnTo>
                  <a:pt x="11959" y="12345"/>
                </a:lnTo>
                <a:cubicBezTo>
                  <a:pt x="13116" y="11638"/>
                  <a:pt x="14317" y="11017"/>
                  <a:pt x="15538" y="10460"/>
                </a:cubicBezTo>
                <a:close/>
                <a:moveTo>
                  <a:pt x="19246" y="5252"/>
                </a:moveTo>
                <a:lnTo>
                  <a:pt x="19246" y="5252"/>
                </a:lnTo>
                <a:cubicBezTo>
                  <a:pt x="17531" y="5938"/>
                  <a:pt x="16031" y="7009"/>
                  <a:pt x="14381" y="7888"/>
                </a:cubicBezTo>
                <a:cubicBezTo>
                  <a:pt x="13309" y="8445"/>
                  <a:pt x="12195" y="8874"/>
                  <a:pt x="11123" y="9452"/>
                </a:cubicBezTo>
                <a:cubicBezTo>
                  <a:pt x="9859" y="10117"/>
                  <a:pt x="8637" y="10845"/>
                  <a:pt x="7373" y="11488"/>
                </a:cubicBezTo>
                <a:cubicBezTo>
                  <a:pt x="6687" y="11831"/>
                  <a:pt x="5980" y="12153"/>
                  <a:pt x="5251" y="12410"/>
                </a:cubicBezTo>
                <a:cubicBezTo>
                  <a:pt x="5680" y="12238"/>
                  <a:pt x="6109" y="12024"/>
                  <a:pt x="6516" y="11767"/>
                </a:cubicBezTo>
                <a:cubicBezTo>
                  <a:pt x="7716" y="11017"/>
                  <a:pt x="8873" y="10202"/>
                  <a:pt x="10073" y="9495"/>
                </a:cubicBezTo>
                <a:cubicBezTo>
                  <a:pt x="11080" y="8916"/>
                  <a:pt x="12023" y="8274"/>
                  <a:pt x="12988" y="7652"/>
                </a:cubicBezTo>
                <a:cubicBezTo>
                  <a:pt x="13095" y="7609"/>
                  <a:pt x="13181" y="7545"/>
                  <a:pt x="13266" y="7502"/>
                </a:cubicBezTo>
                <a:cubicBezTo>
                  <a:pt x="14574" y="6795"/>
                  <a:pt x="15774" y="5980"/>
                  <a:pt x="17081" y="5316"/>
                </a:cubicBezTo>
                <a:cubicBezTo>
                  <a:pt x="17810" y="5273"/>
                  <a:pt x="18517" y="5273"/>
                  <a:pt x="19246" y="5252"/>
                </a:cubicBezTo>
                <a:close/>
                <a:moveTo>
                  <a:pt x="25632" y="4609"/>
                </a:moveTo>
                <a:cubicBezTo>
                  <a:pt x="25975" y="4866"/>
                  <a:pt x="26339" y="5145"/>
                  <a:pt x="26703" y="5423"/>
                </a:cubicBezTo>
                <a:cubicBezTo>
                  <a:pt x="24839" y="6066"/>
                  <a:pt x="23253" y="7266"/>
                  <a:pt x="21517" y="8166"/>
                </a:cubicBezTo>
                <a:cubicBezTo>
                  <a:pt x="19203" y="9367"/>
                  <a:pt x="16888" y="10567"/>
                  <a:pt x="14509" y="11638"/>
                </a:cubicBezTo>
                <a:cubicBezTo>
                  <a:pt x="14188" y="11767"/>
                  <a:pt x="13909" y="11917"/>
                  <a:pt x="13609" y="12088"/>
                </a:cubicBezTo>
                <a:cubicBezTo>
                  <a:pt x="13909" y="11831"/>
                  <a:pt x="14209" y="11574"/>
                  <a:pt x="14531" y="11360"/>
                </a:cubicBezTo>
                <a:cubicBezTo>
                  <a:pt x="15002" y="11017"/>
                  <a:pt x="15474" y="10717"/>
                  <a:pt x="15967" y="10460"/>
                </a:cubicBezTo>
                <a:cubicBezTo>
                  <a:pt x="16802" y="9967"/>
                  <a:pt x="17703" y="9538"/>
                  <a:pt x="18581" y="9131"/>
                </a:cubicBezTo>
                <a:lnTo>
                  <a:pt x="18624" y="9109"/>
                </a:lnTo>
                <a:cubicBezTo>
                  <a:pt x="20124" y="8424"/>
                  <a:pt x="21582" y="7674"/>
                  <a:pt x="22996" y="6838"/>
                </a:cubicBezTo>
                <a:cubicBezTo>
                  <a:pt x="24046" y="6281"/>
                  <a:pt x="25096" y="5745"/>
                  <a:pt x="26168" y="5273"/>
                </a:cubicBezTo>
                <a:cubicBezTo>
                  <a:pt x="26264" y="5235"/>
                  <a:pt x="26222" y="5074"/>
                  <a:pt x="26134" y="5074"/>
                </a:cubicBezTo>
                <a:cubicBezTo>
                  <a:pt x="26124" y="5074"/>
                  <a:pt x="26114" y="5076"/>
                  <a:pt x="26103" y="5080"/>
                </a:cubicBezTo>
                <a:cubicBezTo>
                  <a:pt x="25932" y="5145"/>
                  <a:pt x="25782" y="5209"/>
                  <a:pt x="25610" y="5273"/>
                </a:cubicBezTo>
                <a:cubicBezTo>
                  <a:pt x="25503" y="5295"/>
                  <a:pt x="25418" y="5338"/>
                  <a:pt x="25332" y="5402"/>
                </a:cubicBezTo>
                <a:cubicBezTo>
                  <a:pt x="24732" y="5680"/>
                  <a:pt x="24132" y="5980"/>
                  <a:pt x="23553" y="6302"/>
                </a:cubicBezTo>
                <a:cubicBezTo>
                  <a:pt x="23210" y="6473"/>
                  <a:pt x="22846" y="6666"/>
                  <a:pt x="22482" y="6859"/>
                </a:cubicBezTo>
                <a:cubicBezTo>
                  <a:pt x="21303" y="7502"/>
                  <a:pt x="20103" y="8145"/>
                  <a:pt x="18903" y="8766"/>
                </a:cubicBezTo>
                <a:lnTo>
                  <a:pt x="18603" y="8916"/>
                </a:lnTo>
                <a:cubicBezTo>
                  <a:pt x="16202" y="9881"/>
                  <a:pt x="13866" y="11017"/>
                  <a:pt x="11638" y="12324"/>
                </a:cubicBezTo>
                <a:cubicBezTo>
                  <a:pt x="11616" y="12345"/>
                  <a:pt x="11595" y="12345"/>
                  <a:pt x="11595" y="12367"/>
                </a:cubicBezTo>
                <a:lnTo>
                  <a:pt x="9837" y="12474"/>
                </a:lnTo>
                <a:cubicBezTo>
                  <a:pt x="11080" y="12174"/>
                  <a:pt x="12195" y="11574"/>
                  <a:pt x="13331" y="10952"/>
                </a:cubicBezTo>
                <a:lnTo>
                  <a:pt x="13352" y="10974"/>
                </a:lnTo>
                <a:cubicBezTo>
                  <a:pt x="14702" y="10224"/>
                  <a:pt x="16160" y="9624"/>
                  <a:pt x="17553" y="8959"/>
                </a:cubicBezTo>
                <a:cubicBezTo>
                  <a:pt x="18967" y="8295"/>
                  <a:pt x="20296" y="7523"/>
                  <a:pt x="21539" y="6623"/>
                </a:cubicBezTo>
                <a:cubicBezTo>
                  <a:pt x="22803" y="5680"/>
                  <a:pt x="24303" y="5423"/>
                  <a:pt x="25632" y="4609"/>
                </a:cubicBezTo>
                <a:close/>
                <a:moveTo>
                  <a:pt x="11873" y="6838"/>
                </a:moveTo>
                <a:cubicBezTo>
                  <a:pt x="10845" y="7459"/>
                  <a:pt x="9837" y="8124"/>
                  <a:pt x="8809" y="8724"/>
                </a:cubicBezTo>
                <a:cubicBezTo>
                  <a:pt x="6687" y="9924"/>
                  <a:pt x="4801" y="11510"/>
                  <a:pt x="2594" y="12560"/>
                </a:cubicBezTo>
                <a:cubicBezTo>
                  <a:pt x="2637" y="12303"/>
                  <a:pt x="2680" y="12067"/>
                  <a:pt x="2701" y="11831"/>
                </a:cubicBezTo>
                <a:lnTo>
                  <a:pt x="2701" y="11853"/>
                </a:lnTo>
                <a:cubicBezTo>
                  <a:pt x="3387" y="11552"/>
                  <a:pt x="4030" y="11210"/>
                  <a:pt x="4651" y="10781"/>
                </a:cubicBezTo>
                <a:cubicBezTo>
                  <a:pt x="5637" y="10138"/>
                  <a:pt x="6687" y="9581"/>
                  <a:pt x="7780" y="9109"/>
                </a:cubicBezTo>
                <a:cubicBezTo>
                  <a:pt x="9195" y="8445"/>
                  <a:pt x="10523" y="7631"/>
                  <a:pt x="11873" y="6838"/>
                </a:cubicBezTo>
                <a:close/>
                <a:moveTo>
                  <a:pt x="21271" y="5442"/>
                </a:moveTo>
                <a:lnTo>
                  <a:pt x="21271" y="5442"/>
                </a:lnTo>
                <a:cubicBezTo>
                  <a:pt x="20818" y="5721"/>
                  <a:pt x="20364" y="5990"/>
                  <a:pt x="19910" y="6259"/>
                </a:cubicBezTo>
                <a:cubicBezTo>
                  <a:pt x="18753" y="6945"/>
                  <a:pt x="17574" y="7566"/>
                  <a:pt x="16417" y="8209"/>
                </a:cubicBezTo>
                <a:cubicBezTo>
                  <a:pt x="14102" y="9517"/>
                  <a:pt x="11938" y="11017"/>
                  <a:pt x="9602" y="12303"/>
                </a:cubicBezTo>
                <a:cubicBezTo>
                  <a:pt x="9537" y="12324"/>
                  <a:pt x="9537" y="12431"/>
                  <a:pt x="9602" y="12474"/>
                </a:cubicBezTo>
                <a:lnTo>
                  <a:pt x="7952" y="12560"/>
                </a:lnTo>
                <a:cubicBezTo>
                  <a:pt x="12302" y="10717"/>
                  <a:pt x="16181" y="7931"/>
                  <a:pt x="20424" y="5873"/>
                </a:cubicBezTo>
                <a:cubicBezTo>
                  <a:pt x="20717" y="5742"/>
                  <a:pt x="20999" y="5600"/>
                  <a:pt x="21271" y="5442"/>
                </a:cubicBezTo>
                <a:close/>
                <a:moveTo>
                  <a:pt x="23532" y="11274"/>
                </a:moveTo>
                <a:lnTo>
                  <a:pt x="23532" y="11274"/>
                </a:lnTo>
                <a:cubicBezTo>
                  <a:pt x="22910" y="11724"/>
                  <a:pt x="22310" y="12195"/>
                  <a:pt x="21732" y="12688"/>
                </a:cubicBezTo>
                <a:lnTo>
                  <a:pt x="21732" y="12367"/>
                </a:lnTo>
                <a:cubicBezTo>
                  <a:pt x="21732" y="12324"/>
                  <a:pt x="21710" y="12303"/>
                  <a:pt x="21710" y="12281"/>
                </a:cubicBezTo>
                <a:lnTo>
                  <a:pt x="21732" y="12281"/>
                </a:lnTo>
                <a:cubicBezTo>
                  <a:pt x="22353" y="12003"/>
                  <a:pt x="22953" y="11660"/>
                  <a:pt x="23532" y="11274"/>
                </a:cubicBezTo>
                <a:close/>
                <a:moveTo>
                  <a:pt x="19438" y="5402"/>
                </a:moveTo>
                <a:lnTo>
                  <a:pt x="19438" y="5402"/>
                </a:lnTo>
                <a:cubicBezTo>
                  <a:pt x="19096" y="5530"/>
                  <a:pt x="18753" y="5680"/>
                  <a:pt x="18431" y="5852"/>
                </a:cubicBezTo>
                <a:cubicBezTo>
                  <a:pt x="17167" y="6559"/>
                  <a:pt x="15967" y="7331"/>
                  <a:pt x="14724" y="8081"/>
                </a:cubicBezTo>
                <a:cubicBezTo>
                  <a:pt x="12366" y="9495"/>
                  <a:pt x="10030" y="10910"/>
                  <a:pt x="7716" y="12453"/>
                </a:cubicBezTo>
                <a:cubicBezTo>
                  <a:pt x="7694" y="12474"/>
                  <a:pt x="7673" y="12538"/>
                  <a:pt x="7694" y="12581"/>
                </a:cubicBezTo>
                <a:cubicBezTo>
                  <a:pt x="6816" y="12624"/>
                  <a:pt x="5916" y="12667"/>
                  <a:pt x="5037" y="12710"/>
                </a:cubicBezTo>
                <a:cubicBezTo>
                  <a:pt x="7223" y="11917"/>
                  <a:pt x="9195" y="10717"/>
                  <a:pt x="11230" y="9624"/>
                </a:cubicBezTo>
                <a:cubicBezTo>
                  <a:pt x="12302" y="9045"/>
                  <a:pt x="13416" y="8616"/>
                  <a:pt x="14488" y="8059"/>
                </a:cubicBezTo>
                <a:cubicBezTo>
                  <a:pt x="15667" y="7481"/>
                  <a:pt x="16738" y="6752"/>
                  <a:pt x="17874" y="6109"/>
                </a:cubicBezTo>
                <a:cubicBezTo>
                  <a:pt x="18388" y="5852"/>
                  <a:pt x="18903" y="5595"/>
                  <a:pt x="19438" y="5402"/>
                </a:cubicBezTo>
                <a:close/>
                <a:moveTo>
                  <a:pt x="11873" y="8209"/>
                </a:moveTo>
                <a:lnTo>
                  <a:pt x="11466" y="8488"/>
                </a:lnTo>
                <a:cubicBezTo>
                  <a:pt x="9280" y="9881"/>
                  <a:pt x="7051" y="11338"/>
                  <a:pt x="4780" y="12581"/>
                </a:cubicBezTo>
                <a:cubicBezTo>
                  <a:pt x="4737" y="12624"/>
                  <a:pt x="4716" y="12667"/>
                  <a:pt x="4737" y="12710"/>
                </a:cubicBezTo>
                <a:cubicBezTo>
                  <a:pt x="4051" y="12731"/>
                  <a:pt x="3344" y="12753"/>
                  <a:pt x="2637" y="12753"/>
                </a:cubicBezTo>
                <a:cubicBezTo>
                  <a:pt x="3665" y="12560"/>
                  <a:pt x="4544" y="12045"/>
                  <a:pt x="5444" y="11510"/>
                </a:cubicBezTo>
                <a:lnTo>
                  <a:pt x="5444" y="11531"/>
                </a:lnTo>
                <a:cubicBezTo>
                  <a:pt x="6709" y="10781"/>
                  <a:pt x="8016" y="10117"/>
                  <a:pt x="9323" y="9431"/>
                </a:cubicBezTo>
                <a:cubicBezTo>
                  <a:pt x="10159" y="9002"/>
                  <a:pt x="11038" y="8638"/>
                  <a:pt x="11873" y="8209"/>
                </a:cubicBezTo>
                <a:close/>
                <a:moveTo>
                  <a:pt x="27411" y="9581"/>
                </a:moveTo>
                <a:lnTo>
                  <a:pt x="27411" y="9581"/>
                </a:lnTo>
                <a:cubicBezTo>
                  <a:pt x="26596" y="10095"/>
                  <a:pt x="25825" y="10717"/>
                  <a:pt x="25118" y="11381"/>
                </a:cubicBezTo>
                <a:cubicBezTo>
                  <a:pt x="24110" y="12345"/>
                  <a:pt x="22803" y="12860"/>
                  <a:pt x="21732" y="13738"/>
                </a:cubicBezTo>
                <a:lnTo>
                  <a:pt x="21732" y="13010"/>
                </a:lnTo>
                <a:cubicBezTo>
                  <a:pt x="22996" y="12710"/>
                  <a:pt x="24025" y="11938"/>
                  <a:pt x="25032" y="11124"/>
                </a:cubicBezTo>
                <a:cubicBezTo>
                  <a:pt x="25696" y="10610"/>
                  <a:pt x="26403" y="10138"/>
                  <a:pt x="27132" y="9731"/>
                </a:cubicBezTo>
                <a:lnTo>
                  <a:pt x="27411" y="9581"/>
                </a:lnTo>
                <a:close/>
                <a:moveTo>
                  <a:pt x="28654" y="6945"/>
                </a:moveTo>
                <a:cubicBezTo>
                  <a:pt x="29104" y="7331"/>
                  <a:pt x="29554" y="7738"/>
                  <a:pt x="29982" y="8188"/>
                </a:cubicBezTo>
                <a:lnTo>
                  <a:pt x="30004" y="8188"/>
                </a:lnTo>
                <a:cubicBezTo>
                  <a:pt x="29768" y="8424"/>
                  <a:pt x="29532" y="8638"/>
                  <a:pt x="29297" y="8874"/>
                </a:cubicBezTo>
                <a:cubicBezTo>
                  <a:pt x="29283" y="8833"/>
                  <a:pt x="29252" y="8818"/>
                  <a:pt x="29221" y="8818"/>
                </a:cubicBezTo>
                <a:cubicBezTo>
                  <a:pt x="29202" y="8818"/>
                  <a:pt x="29184" y="8823"/>
                  <a:pt x="29168" y="8831"/>
                </a:cubicBezTo>
                <a:cubicBezTo>
                  <a:pt x="28418" y="9388"/>
                  <a:pt x="27711" y="9988"/>
                  <a:pt x="27025" y="10610"/>
                </a:cubicBezTo>
                <a:cubicBezTo>
                  <a:pt x="26232" y="11188"/>
                  <a:pt x="25418" y="11724"/>
                  <a:pt x="24603" y="12217"/>
                </a:cubicBezTo>
                <a:cubicBezTo>
                  <a:pt x="23789" y="12731"/>
                  <a:pt x="22867" y="13267"/>
                  <a:pt x="21989" y="13760"/>
                </a:cubicBezTo>
                <a:cubicBezTo>
                  <a:pt x="22289" y="13524"/>
                  <a:pt x="22610" y="13310"/>
                  <a:pt x="22910" y="13117"/>
                </a:cubicBezTo>
                <a:cubicBezTo>
                  <a:pt x="23360" y="12817"/>
                  <a:pt x="23832" y="12560"/>
                  <a:pt x="24282" y="12260"/>
                </a:cubicBezTo>
                <a:cubicBezTo>
                  <a:pt x="25032" y="11788"/>
                  <a:pt x="25632" y="11167"/>
                  <a:pt x="26296" y="10610"/>
                </a:cubicBezTo>
                <a:cubicBezTo>
                  <a:pt x="27154" y="9945"/>
                  <a:pt x="28032" y="9345"/>
                  <a:pt x="28954" y="8788"/>
                </a:cubicBezTo>
                <a:cubicBezTo>
                  <a:pt x="29168" y="8745"/>
                  <a:pt x="29275" y="8681"/>
                  <a:pt x="29254" y="8595"/>
                </a:cubicBezTo>
                <a:lnTo>
                  <a:pt x="29682" y="8316"/>
                </a:lnTo>
                <a:cubicBezTo>
                  <a:pt x="29773" y="8262"/>
                  <a:pt x="29710" y="8131"/>
                  <a:pt x="29624" y="8131"/>
                </a:cubicBezTo>
                <a:cubicBezTo>
                  <a:pt x="29608" y="8131"/>
                  <a:pt x="29592" y="8135"/>
                  <a:pt x="29575" y="8145"/>
                </a:cubicBezTo>
                <a:cubicBezTo>
                  <a:pt x="28375" y="8874"/>
                  <a:pt x="27068" y="9452"/>
                  <a:pt x="25911" y="10245"/>
                </a:cubicBezTo>
                <a:cubicBezTo>
                  <a:pt x="24689" y="11038"/>
                  <a:pt x="23660" y="12067"/>
                  <a:pt x="22289" y="12645"/>
                </a:cubicBezTo>
                <a:cubicBezTo>
                  <a:pt x="22081" y="12743"/>
                  <a:pt x="21956" y="12792"/>
                  <a:pt x="21924" y="12792"/>
                </a:cubicBezTo>
                <a:cubicBezTo>
                  <a:pt x="21900" y="12792"/>
                  <a:pt x="21927" y="12765"/>
                  <a:pt x="22010" y="12710"/>
                </a:cubicBezTo>
                <a:cubicBezTo>
                  <a:pt x="22460" y="12324"/>
                  <a:pt x="22953" y="11960"/>
                  <a:pt x="23425" y="11595"/>
                </a:cubicBezTo>
                <a:cubicBezTo>
                  <a:pt x="24067" y="11124"/>
                  <a:pt x="24710" y="10695"/>
                  <a:pt x="25375" y="10288"/>
                </a:cubicBezTo>
                <a:cubicBezTo>
                  <a:pt x="26446" y="9581"/>
                  <a:pt x="27561" y="8959"/>
                  <a:pt x="28697" y="8338"/>
                </a:cubicBezTo>
                <a:cubicBezTo>
                  <a:pt x="28889" y="8316"/>
                  <a:pt x="28997" y="8252"/>
                  <a:pt x="28997" y="8166"/>
                </a:cubicBezTo>
                <a:lnTo>
                  <a:pt x="29404" y="7931"/>
                </a:lnTo>
                <a:cubicBezTo>
                  <a:pt x="29494" y="7876"/>
                  <a:pt x="29447" y="7745"/>
                  <a:pt x="29352" y="7745"/>
                </a:cubicBezTo>
                <a:cubicBezTo>
                  <a:pt x="29335" y="7745"/>
                  <a:pt x="29316" y="7749"/>
                  <a:pt x="29297" y="7759"/>
                </a:cubicBezTo>
                <a:cubicBezTo>
                  <a:pt x="28096" y="8381"/>
                  <a:pt x="26832" y="8766"/>
                  <a:pt x="25696" y="9517"/>
                </a:cubicBezTo>
                <a:cubicBezTo>
                  <a:pt x="24518" y="10288"/>
                  <a:pt x="23425" y="11188"/>
                  <a:pt x="22182" y="11874"/>
                </a:cubicBezTo>
                <a:cubicBezTo>
                  <a:pt x="22032" y="11930"/>
                  <a:pt x="21882" y="12002"/>
                  <a:pt x="21747" y="12105"/>
                </a:cubicBezTo>
                <a:lnTo>
                  <a:pt x="21747" y="12105"/>
                </a:lnTo>
                <a:cubicBezTo>
                  <a:pt x="22178" y="11759"/>
                  <a:pt x="22609" y="11431"/>
                  <a:pt x="23060" y="11102"/>
                </a:cubicBezTo>
                <a:cubicBezTo>
                  <a:pt x="23682" y="10631"/>
                  <a:pt x="24325" y="10224"/>
                  <a:pt x="24989" y="9817"/>
                </a:cubicBezTo>
                <a:cubicBezTo>
                  <a:pt x="26189" y="9067"/>
                  <a:pt x="27561" y="8616"/>
                  <a:pt x="28739" y="7802"/>
                </a:cubicBezTo>
                <a:cubicBezTo>
                  <a:pt x="28816" y="7745"/>
                  <a:pt x="28790" y="7602"/>
                  <a:pt x="28693" y="7602"/>
                </a:cubicBezTo>
                <a:cubicBezTo>
                  <a:pt x="28681" y="7602"/>
                  <a:pt x="28668" y="7605"/>
                  <a:pt x="28654" y="7609"/>
                </a:cubicBezTo>
                <a:cubicBezTo>
                  <a:pt x="26532" y="8466"/>
                  <a:pt x="24496" y="9517"/>
                  <a:pt x="22567" y="10760"/>
                </a:cubicBezTo>
                <a:cubicBezTo>
                  <a:pt x="22096" y="11060"/>
                  <a:pt x="21624" y="11360"/>
                  <a:pt x="21110" y="11617"/>
                </a:cubicBezTo>
                <a:cubicBezTo>
                  <a:pt x="20653" y="11865"/>
                  <a:pt x="20464" y="11956"/>
                  <a:pt x="20429" y="11956"/>
                </a:cubicBezTo>
                <a:cubicBezTo>
                  <a:pt x="20353" y="11956"/>
                  <a:pt x="21018" y="11521"/>
                  <a:pt x="21239" y="11360"/>
                </a:cubicBezTo>
                <a:cubicBezTo>
                  <a:pt x="22139" y="10652"/>
                  <a:pt x="23039" y="9988"/>
                  <a:pt x="24003" y="9388"/>
                </a:cubicBezTo>
                <a:cubicBezTo>
                  <a:pt x="25546" y="8638"/>
                  <a:pt x="27132" y="7888"/>
                  <a:pt x="28611" y="7009"/>
                </a:cubicBezTo>
                <a:cubicBezTo>
                  <a:pt x="28632" y="6988"/>
                  <a:pt x="28632" y="6966"/>
                  <a:pt x="28654" y="6945"/>
                </a:cubicBezTo>
                <a:close/>
                <a:moveTo>
                  <a:pt x="25696" y="11745"/>
                </a:moveTo>
                <a:lnTo>
                  <a:pt x="25696" y="11745"/>
                </a:lnTo>
                <a:cubicBezTo>
                  <a:pt x="25353" y="12003"/>
                  <a:pt x="25010" y="12303"/>
                  <a:pt x="24668" y="12538"/>
                </a:cubicBezTo>
                <a:cubicBezTo>
                  <a:pt x="23617" y="13353"/>
                  <a:pt x="22567" y="13996"/>
                  <a:pt x="21732" y="14981"/>
                </a:cubicBezTo>
                <a:lnTo>
                  <a:pt x="21732" y="14146"/>
                </a:lnTo>
                <a:cubicBezTo>
                  <a:pt x="23060" y="13374"/>
                  <a:pt x="24410" y="12603"/>
                  <a:pt x="25696" y="11745"/>
                </a:cubicBezTo>
                <a:close/>
                <a:moveTo>
                  <a:pt x="27411" y="10545"/>
                </a:moveTo>
                <a:lnTo>
                  <a:pt x="27411" y="10545"/>
                </a:lnTo>
                <a:cubicBezTo>
                  <a:pt x="25511" y="12168"/>
                  <a:pt x="23568" y="13769"/>
                  <a:pt x="21732" y="15518"/>
                </a:cubicBezTo>
                <a:lnTo>
                  <a:pt x="21732" y="15518"/>
                </a:lnTo>
                <a:lnTo>
                  <a:pt x="21732" y="15324"/>
                </a:lnTo>
                <a:cubicBezTo>
                  <a:pt x="22482" y="14360"/>
                  <a:pt x="23446" y="13674"/>
                  <a:pt x="24453" y="12988"/>
                </a:cubicBezTo>
                <a:cubicBezTo>
                  <a:pt x="25289" y="12345"/>
                  <a:pt x="26082" y="11681"/>
                  <a:pt x="26832" y="10952"/>
                </a:cubicBezTo>
                <a:cubicBezTo>
                  <a:pt x="27025" y="10824"/>
                  <a:pt x="27218" y="10695"/>
                  <a:pt x="27411" y="10545"/>
                </a:cubicBezTo>
                <a:close/>
                <a:moveTo>
                  <a:pt x="20779" y="0"/>
                </a:moveTo>
                <a:cubicBezTo>
                  <a:pt x="20739" y="0"/>
                  <a:pt x="20698" y="8"/>
                  <a:pt x="20660" y="23"/>
                </a:cubicBezTo>
                <a:cubicBezTo>
                  <a:pt x="20403" y="44"/>
                  <a:pt x="20210" y="280"/>
                  <a:pt x="20253" y="516"/>
                </a:cubicBezTo>
                <a:cubicBezTo>
                  <a:pt x="20489" y="1759"/>
                  <a:pt x="20189" y="3152"/>
                  <a:pt x="20124" y="4437"/>
                </a:cubicBezTo>
                <a:cubicBezTo>
                  <a:pt x="16273" y="4463"/>
                  <a:pt x="12408" y="4728"/>
                  <a:pt x="8553" y="4728"/>
                </a:cubicBezTo>
                <a:cubicBezTo>
                  <a:pt x="5887" y="4728"/>
                  <a:pt x="3226" y="4601"/>
                  <a:pt x="579" y="4180"/>
                </a:cubicBezTo>
                <a:cubicBezTo>
                  <a:pt x="540" y="4171"/>
                  <a:pt x="501" y="4167"/>
                  <a:pt x="463" y="4167"/>
                </a:cubicBezTo>
                <a:cubicBezTo>
                  <a:pt x="233" y="4167"/>
                  <a:pt x="44" y="4327"/>
                  <a:pt x="44" y="4566"/>
                </a:cubicBezTo>
                <a:cubicBezTo>
                  <a:pt x="1" y="4695"/>
                  <a:pt x="65" y="4845"/>
                  <a:pt x="194" y="4909"/>
                </a:cubicBezTo>
                <a:cubicBezTo>
                  <a:pt x="2080" y="7009"/>
                  <a:pt x="2358" y="10417"/>
                  <a:pt x="1651" y="13031"/>
                </a:cubicBezTo>
                <a:cubicBezTo>
                  <a:pt x="1608" y="13160"/>
                  <a:pt x="1630" y="13288"/>
                  <a:pt x="1715" y="13374"/>
                </a:cubicBezTo>
                <a:cubicBezTo>
                  <a:pt x="1780" y="13481"/>
                  <a:pt x="1908" y="13546"/>
                  <a:pt x="2037" y="13546"/>
                </a:cubicBezTo>
                <a:cubicBezTo>
                  <a:pt x="8337" y="13524"/>
                  <a:pt x="14617" y="12795"/>
                  <a:pt x="20917" y="12731"/>
                </a:cubicBezTo>
                <a:lnTo>
                  <a:pt x="20917" y="16224"/>
                </a:lnTo>
                <a:cubicBezTo>
                  <a:pt x="20917" y="16439"/>
                  <a:pt x="21112" y="16609"/>
                  <a:pt x="21326" y="16609"/>
                </a:cubicBezTo>
                <a:cubicBezTo>
                  <a:pt x="21368" y="16609"/>
                  <a:pt x="21411" y="16603"/>
                  <a:pt x="21453" y="16589"/>
                </a:cubicBezTo>
                <a:cubicBezTo>
                  <a:pt x="21507" y="16612"/>
                  <a:pt x="21561" y="16624"/>
                  <a:pt x="21612" y="16624"/>
                </a:cubicBezTo>
                <a:cubicBezTo>
                  <a:pt x="21705" y="16624"/>
                  <a:pt x="21791" y="16585"/>
                  <a:pt x="21860" y="16503"/>
                </a:cubicBezTo>
                <a:cubicBezTo>
                  <a:pt x="24732" y="13696"/>
                  <a:pt x="27968" y="11274"/>
                  <a:pt x="30840" y="8466"/>
                </a:cubicBezTo>
                <a:cubicBezTo>
                  <a:pt x="30947" y="8381"/>
                  <a:pt x="30990" y="8231"/>
                  <a:pt x="30947" y="8081"/>
                </a:cubicBezTo>
                <a:cubicBezTo>
                  <a:pt x="30925" y="8016"/>
                  <a:pt x="30882" y="7952"/>
                  <a:pt x="30840" y="7909"/>
                </a:cubicBezTo>
                <a:cubicBezTo>
                  <a:pt x="29339" y="6302"/>
                  <a:pt x="27432" y="4973"/>
                  <a:pt x="25675" y="3623"/>
                </a:cubicBezTo>
                <a:cubicBezTo>
                  <a:pt x="24132" y="2423"/>
                  <a:pt x="22567" y="1201"/>
                  <a:pt x="20981" y="66"/>
                </a:cubicBezTo>
                <a:cubicBezTo>
                  <a:pt x="20926" y="24"/>
                  <a:pt x="20853" y="0"/>
                  <a:pt x="20779" y="0"/>
                </a:cubicBezTo>
                <a:close/>
              </a:path>
            </a:pathLst>
          </a:custGeom>
          <a:solidFill>
            <a:srgbClr val="D62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9;p58">
            <a:extLst>
              <a:ext uri="{FF2B5EF4-FFF2-40B4-BE49-F238E27FC236}">
                <a16:creationId xmlns:a16="http://schemas.microsoft.com/office/drawing/2014/main" id="{A2BED46A-4EDD-454F-A056-3D171C584D95}"/>
              </a:ext>
            </a:extLst>
          </p:cNvPr>
          <p:cNvSpPr txBox="1">
            <a:spLocks/>
          </p:cNvSpPr>
          <p:nvPr/>
        </p:nvSpPr>
        <p:spPr bwMode="auto">
          <a:xfrm>
            <a:off x="5388573" y="4617162"/>
            <a:ext cx="3024827" cy="59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spcFirstLastPara="1" vert="horz" wrap="square" lIns="91425" tIns="91425" rIns="91425" bIns="91425" numCol="1" anchor="ctr" anchorCtr="0" compatLnSpc="1">
            <a:prstTxWarp prst="textNoShape">
              <a:avLst/>
            </a:prstTxWarp>
            <a:noAutofit/>
          </a:bodyPr>
          <a:lstStyle>
            <a:lvl1pPr marL="411389" lvl="0" indent="-331396" algn="l" rtl="0" eaLnBrk="1" fontAlgn="base" hangingPunct="1">
              <a:spcBef>
                <a:spcPts val="0"/>
              </a:spcBef>
              <a:spcAft>
                <a:spcPts val="0"/>
              </a:spcAft>
              <a:buSzPts val="2200"/>
              <a:buChar char="●"/>
              <a:defRPr sz="2100">
                <a:solidFill>
                  <a:schemeClr val="tx1"/>
                </a:solidFill>
                <a:latin typeface="+mn-lt"/>
                <a:ea typeface="+mn-ea"/>
                <a:cs typeface="+mn-cs"/>
              </a:defRPr>
            </a:lvl1pPr>
            <a:lvl2pPr marL="822777" lvl="1" indent="-302828" algn="l" rtl="0" eaLnBrk="1" fontAlgn="base" hangingPunct="1">
              <a:spcBef>
                <a:spcPts val="1800"/>
              </a:spcBef>
              <a:spcAft>
                <a:spcPts val="0"/>
              </a:spcAft>
              <a:buSzPts val="1700"/>
              <a:buChar char="○"/>
              <a:defRPr sz="2100">
                <a:solidFill>
                  <a:schemeClr val="tx1"/>
                </a:solidFill>
                <a:latin typeface="+mn-lt"/>
                <a:ea typeface="+mn-ea"/>
              </a:defRPr>
            </a:lvl2pPr>
            <a:lvl3pPr marL="1234166" lvl="2" indent="-302828" algn="l" rtl="0" eaLnBrk="1" fontAlgn="base" hangingPunct="1">
              <a:spcBef>
                <a:spcPts val="1800"/>
              </a:spcBef>
              <a:spcAft>
                <a:spcPts val="0"/>
              </a:spcAft>
              <a:buSzPts val="1700"/>
              <a:buChar char="■"/>
              <a:defRPr sz="1800">
                <a:solidFill>
                  <a:schemeClr val="tx1"/>
                </a:solidFill>
                <a:latin typeface="+mn-lt"/>
                <a:ea typeface="+mn-ea"/>
              </a:defRPr>
            </a:lvl3pPr>
            <a:lvl4pPr marL="1645554" lvl="3" indent="-302828" algn="l" rtl="0" eaLnBrk="1" fontAlgn="base" hangingPunct="1">
              <a:spcBef>
                <a:spcPts val="1800"/>
              </a:spcBef>
              <a:spcAft>
                <a:spcPts val="0"/>
              </a:spcAft>
              <a:buSzPts val="1700"/>
              <a:buChar char="●"/>
              <a:defRPr sz="1500">
                <a:solidFill>
                  <a:schemeClr val="tx1"/>
                </a:solidFill>
                <a:latin typeface="+mn-lt"/>
                <a:ea typeface="+mn-ea"/>
              </a:defRPr>
            </a:lvl4pPr>
            <a:lvl5pPr marL="2056943" lvl="4" indent="-302828" algn="l" rtl="0" eaLnBrk="1" fontAlgn="base" hangingPunct="1">
              <a:spcBef>
                <a:spcPts val="1800"/>
              </a:spcBef>
              <a:spcAft>
                <a:spcPts val="0"/>
              </a:spcAft>
              <a:buSzPts val="1700"/>
              <a:buChar char="○"/>
              <a:defRPr sz="1500">
                <a:solidFill>
                  <a:schemeClr val="tx1"/>
                </a:solidFill>
                <a:latin typeface="+mn-lt"/>
                <a:ea typeface="+mn-ea"/>
              </a:defRPr>
            </a:lvl5pPr>
            <a:lvl6pPr marL="2468331" lvl="5" indent="-302828" algn="l" rtl="0" eaLnBrk="1" fontAlgn="base" hangingPunct="1">
              <a:spcBef>
                <a:spcPts val="1800"/>
              </a:spcBef>
              <a:spcAft>
                <a:spcPts val="0"/>
              </a:spcAft>
              <a:buSzPts val="1700"/>
              <a:buChar char="■"/>
              <a:defRPr sz="1500">
                <a:solidFill>
                  <a:schemeClr val="tx1"/>
                </a:solidFill>
                <a:latin typeface="+mn-lt"/>
                <a:ea typeface="+mn-ea"/>
              </a:defRPr>
            </a:lvl6pPr>
            <a:lvl7pPr marL="2879720" lvl="6" indent="-302828" algn="l" rtl="0" eaLnBrk="1" fontAlgn="base" hangingPunct="1">
              <a:spcBef>
                <a:spcPts val="1800"/>
              </a:spcBef>
              <a:spcAft>
                <a:spcPts val="0"/>
              </a:spcAft>
              <a:buSzPts val="1700"/>
              <a:buChar char="●"/>
              <a:defRPr sz="1500">
                <a:solidFill>
                  <a:schemeClr val="tx1"/>
                </a:solidFill>
                <a:latin typeface="+mn-lt"/>
                <a:ea typeface="+mn-ea"/>
              </a:defRPr>
            </a:lvl7pPr>
            <a:lvl8pPr marL="3291108" lvl="7" indent="-302828" algn="l" rtl="0" eaLnBrk="1" fontAlgn="base" hangingPunct="1">
              <a:spcBef>
                <a:spcPts val="1800"/>
              </a:spcBef>
              <a:spcAft>
                <a:spcPts val="0"/>
              </a:spcAft>
              <a:buSzPts val="1700"/>
              <a:buChar char="○"/>
              <a:defRPr sz="1500">
                <a:solidFill>
                  <a:schemeClr val="tx1"/>
                </a:solidFill>
                <a:latin typeface="+mn-lt"/>
                <a:ea typeface="+mn-ea"/>
              </a:defRPr>
            </a:lvl8pPr>
            <a:lvl9pPr marL="3702497" lvl="8" indent="-302828" algn="l" rtl="0" eaLnBrk="1" fontAlgn="base" hangingPunct="1">
              <a:spcBef>
                <a:spcPts val="1800"/>
              </a:spcBef>
              <a:spcAft>
                <a:spcPts val="1800"/>
              </a:spcAft>
              <a:buSzPts val="1700"/>
              <a:buChar char="■"/>
              <a:defRPr sz="1500">
                <a:solidFill>
                  <a:schemeClr val="tx1"/>
                </a:solidFill>
                <a:latin typeface="+mn-lt"/>
                <a:ea typeface="+mn-ea"/>
              </a:defRPr>
            </a:lvl9pPr>
          </a:lstStyle>
          <a:p>
            <a:pPr marL="0" indent="0">
              <a:buFontTx/>
              <a:buNone/>
            </a:pPr>
            <a:r>
              <a:rPr lang="en-CA" sz="2400" kern="0" dirty="0">
                <a:latin typeface="Myriad Pro Light" panose="020B0403030403020204" pitchFamily="34" charset="0"/>
                <a:cs typeface="Malayalam MN" pitchFamily="2" charset="0"/>
              </a:rPr>
              <a:t>How do we share power with everyone in healthy ways?</a:t>
            </a:r>
          </a:p>
        </p:txBody>
      </p:sp>
      <p:pic>
        <p:nvPicPr>
          <p:cNvPr id="2" name="Picture 1" descr="Logo, company name&#10;&#10;Description automatically generated">
            <a:extLst>
              <a:ext uri="{FF2B5EF4-FFF2-40B4-BE49-F238E27FC236}">
                <a16:creationId xmlns:a16="http://schemas.microsoft.com/office/drawing/2014/main" id="{29788102-D53E-02F3-A602-B4FA72B38B99}"/>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80472AD1-74D1-5B63-7F23-6EDB44553521}"/>
              </a:ext>
            </a:extLst>
          </p:cNvPr>
          <p:cNvPicPr>
            <a:picLocks noChangeAspect="1"/>
          </p:cNvPicPr>
          <p:nvPr/>
        </p:nvPicPr>
        <p:blipFill>
          <a:blip r:embed="rId5"/>
          <a:stretch>
            <a:fillRect/>
          </a:stretch>
        </p:blipFill>
        <p:spPr>
          <a:xfrm>
            <a:off x="429542" y="85831"/>
            <a:ext cx="3449596" cy="3449596"/>
          </a:xfrm>
          <a:prstGeom prst="rect">
            <a:avLst/>
          </a:prstGeom>
        </p:spPr>
      </p:pic>
    </p:spTree>
    <p:custDataLst>
      <p:tags r:id="rId1"/>
    </p:custDataLst>
    <p:extLst>
      <p:ext uri="{BB962C8B-B14F-4D97-AF65-F5344CB8AC3E}">
        <p14:creationId xmlns:p14="http://schemas.microsoft.com/office/powerpoint/2010/main" val="272540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p:bldP spid="38" grpId="0" animBg="1"/>
      <p:bldP spid="41" grpId="0"/>
      <p:bldP spid="13"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 name="Google Shape;1004;p62">
            <a:extLst>
              <a:ext uri="{FF2B5EF4-FFF2-40B4-BE49-F238E27FC236}">
                <a16:creationId xmlns:a16="http://schemas.microsoft.com/office/drawing/2014/main" id="{279A499F-9EE0-7A88-9FBA-12D2CB8F74AA}"/>
              </a:ext>
            </a:extLst>
          </p:cNvPr>
          <p:cNvGrpSpPr/>
          <p:nvPr/>
        </p:nvGrpSpPr>
        <p:grpSpPr>
          <a:xfrm>
            <a:off x="311718" y="1701001"/>
            <a:ext cx="8446802" cy="4330094"/>
            <a:chOff x="4450848" y="511325"/>
            <a:chExt cx="3961398" cy="4264073"/>
          </a:xfrm>
          <a:solidFill>
            <a:schemeClr val="bg1"/>
          </a:solidFill>
        </p:grpSpPr>
        <p:grpSp>
          <p:nvGrpSpPr>
            <p:cNvPr id="41" name="Google Shape;1005;p62">
              <a:extLst>
                <a:ext uri="{FF2B5EF4-FFF2-40B4-BE49-F238E27FC236}">
                  <a16:creationId xmlns:a16="http://schemas.microsoft.com/office/drawing/2014/main" id="{D028F106-07CC-1072-2090-F96086DA45B1}"/>
                </a:ext>
              </a:extLst>
            </p:cNvPr>
            <p:cNvGrpSpPr/>
            <p:nvPr/>
          </p:nvGrpSpPr>
          <p:grpSpPr>
            <a:xfrm>
              <a:off x="4643303" y="682500"/>
              <a:ext cx="3768943" cy="4092898"/>
              <a:chOff x="1463850" y="611550"/>
              <a:chExt cx="6216300" cy="3920400"/>
            </a:xfrm>
            <a:grpFill/>
          </p:grpSpPr>
          <p:sp>
            <p:nvSpPr>
              <p:cNvPr id="45" name="Google Shape;1006;p62">
                <a:extLst>
                  <a:ext uri="{FF2B5EF4-FFF2-40B4-BE49-F238E27FC236}">
                    <a16:creationId xmlns:a16="http://schemas.microsoft.com/office/drawing/2014/main" id="{439CC1A1-5973-B8E0-7FAA-E3F1D852349E}"/>
                  </a:ext>
                </a:extLst>
              </p:cNvPr>
              <p:cNvSpPr/>
              <p:nvPr/>
            </p:nvSpPr>
            <p:spPr>
              <a:xfrm>
                <a:off x="1463850" y="611550"/>
                <a:ext cx="6216300" cy="3920400"/>
              </a:xfrm>
              <a:prstGeom prst="rect">
                <a:avLst/>
              </a:pr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07;p62">
                <a:extLst>
                  <a:ext uri="{FF2B5EF4-FFF2-40B4-BE49-F238E27FC236}">
                    <a16:creationId xmlns:a16="http://schemas.microsoft.com/office/drawing/2014/main" id="{517A0D9E-7844-76C3-B26C-3EC7D8BE5BC5}"/>
                  </a:ext>
                </a:extLst>
              </p:cNvPr>
              <p:cNvSpPr/>
              <p:nvPr/>
            </p:nvSpPr>
            <p:spPr>
              <a:xfrm>
                <a:off x="1463850" y="611550"/>
                <a:ext cx="6216300" cy="39204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1008;p62">
              <a:extLst>
                <a:ext uri="{FF2B5EF4-FFF2-40B4-BE49-F238E27FC236}">
                  <a16:creationId xmlns:a16="http://schemas.microsoft.com/office/drawing/2014/main" id="{A45A56B5-5BAA-A166-4D1E-9900FCB4E976}"/>
                </a:ext>
              </a:extLst>
            </p:cNvPr>
            <p:cNvSpPr/>
            <p:nvPr/>
          </p:nvSpPr>
          <p:spPr>
            <a:xfrm>
              <a:off x="4541849" y="597350"/>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9;p62">
              <a:extLst>
                <a:ext uri="{FF2B5EF4-FFF2-40B4-BE49-F238E27FC236}">
                  <a16:creationId xmlns:a16="http://schemas.microsoft.com/office/drawing/2014/main" id="{2728CF70-8432-0781-D51B-31BF056D9150}"/>
                </a:ext>
              </a:extLst>
            </p:cNvPr>
            <p:cNvSpPr/>
            <p:nvPr/>
          </p:nvSpPr>
          <p:spPr>
            <a:xfrm>
              <a:off x="4450848" y="511325"/>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9" name="TextBox 38">
            <a:extLst>
              <a:ext uri="{FF2B5EF4-FFF2-40B4-BE49-F238E27FC236}">
                <a16:creationId xmlns:a16="http://schemas.microsoft.com/office/drawing/2014/main" id="{997E88F9-396F-4A9D-6B05-E6B3D616B7CB}"/>
              </a:ext>
            </a:extLst>
          </p:cNvPr>
          <p:cNvSpPr txBox="1"/>
          <p:nvPr/>
        </p:nvSpPr>
        <p:spPr>
          <a:xfrm>
            <a:off x="26544" y="1791188"/>
            <a:ext cx="8725540" cy="4247317"/>
          </a:xfrm>
          <a:prstGeom prst="rect">
            <a:avLst/>
          </a:prstGeom>
          <a:noFill/>
        </p:spPr>
        <p:txBody>
          <a:bodyPr wrap="square" rtlCol="0">
            <a:spAutoFit/>
          </a:bodyPr>
          <a:lstStyle/>
          <a:p>
            <a:pPr algn="ctr"/>
            <a:endParaRPr lang="en-CA" sz="2400" dirty="0">
              <a:latin typeface="Malayalam MN" pitchFamily="2" charset="0"/>
              <a:cs typeface="Malayalam MN" pitchFamily="2" charset="0"/>
            </a:endParaRPr>
          </a:p>
          <a:p>
            <a:pPr lvl="1"/>
            <a:r>
              <a:rPr lang="en-CA" sz="4800" b="1" dirty="0">
                <a:solidFill>
                  <a:srgbClr val="3280B6"/>
                </a:solidFill>
                <a:latin typeface="Myriad Pro Light" panose="020B0403030403020204" pitchFamily="34" charset="0"/>
                <a:cs typeface="Malayalam MN" pitchFamily="2" charset="0"/>
              </a:rPr>
              <a:t>Question #1:</a:t>
            </a:r>
          </a:p>
          <a:p>
            <a:pPr lvl="1"/>
            <a:endParaRPr lang="en-CA" sz="4800" b="1" dirty="0">
              <a:solidFill>
                <a:srgbClr val="3280B6"/>
              </a:solidFill>
              <a:latin typeface="Myriad Pro Light" panose="020B0403030403020204" pitchFamily="34" charset="0"/>
              <a:cs typeface="Malayalam MN" pitchFamily="2" charset="0"/>
            </a:endParaRPr>
          </a:p>
          <a:p>
            <a:pPr marL="1143000" lvl="1" indent="-685800">
              <a:buFont typeface="Arial" panose="020B0604020202020204" pitchFamily="34" charset="0"/>
              <a:buChar char="•"/>
            </a:pPr>
            <a:r>
              <a:rPr lang="en-CA" sz="4800" dirty="0">
                <a:solidFill>
                  <a:srgbClr val="3280B6"/>
                </a:solidFill>
                <a:latin typeface="Myriad Pro Light" panose="020B0403030403020204" pitchFamily="34" charset="0"/>
                <a:cs typeface="Malayalam MN" pitchFamily="2" charset="0"/>
              </a:rPr>
              <a:t>In our school, who (among students) has power? </a:t>
            </a:r>
            <a:endParaRPr lang="en-CA" sz="2800" dirty="0"/>
          </a:p>
          <a:p>
            <a:pPr marL="342900" indent="-342900" algn="ctr">
              <a:buFont typeface="Arial" panose="020B0604020202020204" pitchFamily="34" charset="0"/>
              <a:buChar char="•"/>
            </a:pPr>
            <a:endParaRPr lang="en-CA" sz="3600" dirty="0">
              <a:solidFill>
                <a:srgbClr val="3280B6"/>
              </a:solidFill>
              <a:latin typeface="Myriad Pro Light" panose="020B0403030403020204" pitchFamily="34" charset="0"/>
              <a:cs typeface="Malayalam MN" pitchFamily="2" charset="0"/>
            </a:endParaRPr>
          </a:p>
          <a:p>
            <a:pPr algn="ctr"/>
            <a:endParaRPr lang="en-US" dirty="0">
              <a:latin typeface="Malayalam MN" pitchFamily="2" charset="0"/>
              <a:cs typeface="Malayalam MN" pitchFamily="2" charset="0"/>
            </a:endParaRPr>
          </a:p>
        </p:txBody>
      </p:sp>
      <p:sp>
        <p:nvSpPr>
          <p:cNvPr id="47" name="Shape 98">
            <a:extLst>
              <a:ext uri="{FF2B5EF4-FFF2-40B4-BE49-F238E27FC236}">
                <a16:creationId xmlns:a16="http://schemas.microsoft.com/office/drawing/2014/main" id="{E16B10DB-38E1-ED67-55A6-CB8FCB203EFC}"/>
              </a:ext>
            </a:extLst>
          </p:cNvPr>
          <p:cNvSpPr txBox="1">
            <a:spLocks/>
          </p:cNvSpPr>
          <p:nvPr/>
        </p:nvSpPr>
        <p:spPr bwMode="auto">
          <a:xfrm>
            <a:off x="2236760" y="207660"/>
            <a:ext cx="3793043" cy="639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6000" b="1" kern="0" dirty="0">
                <a:solidFill>
                  <a:srgbClr val="D62E46"/>
                </a:solidFill>
                <a:latin typeface="Myriad Pro Light" panose="020B0403030403020204" pitchFamily="34" charset="0"/>
                <a:ea typeface="Signika"/>
                <a:cs typeface="Malayalam MN" pitchFamily="2" charset="0"/>
                <a:sym typeface="Signika"/>
              </a:rPr>
              <a:t>Discussion</a:t>
            </a:r>
            <a:endParaRPr lang="en-CA" sz="4000" kern="0" dirty="0">
              <a:solidFill>
                <a:srgbClr val="D62E46"/>
              </a:solidFill>
              <a:latin typeface="Myriad Pro Light" panose="020B0403030403020204" pitchFamily="34" charset="0"/>
              <a:cs typeface="Malayalam MN" pitchFamily="2" charset="0"/>
            </a:endParaRPr>
          </a:p>
        </p:txBody>
      </p:sp>
      <p:pic>
        <p:nvPicPr>
          <p:cNvPr id="2" name="Picture 1" descr="Logo, company name&#10;&#10;Description automatically generated">
            <a:extLst>
              <a:ext uri="{FF2B5EF4-FFF2-40B4-BE49-F238E27FC236}">
                <a16:creationId xmlns:a16="http://schemas.microsoft.com/office/drawing/2014/main" id="{0E4B7760-AF1D-E021-DB63-E71842DE2DD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AA981D5E-9922-DAA4-E82C-E3DFE695AB3F}"/>
              </a:ext>
            </a:extLst>
          </p:cNvPr>
          <p:cNvPicPr>
            <a:picLocks noChangeAspect="1"/>
          </p:cNvPicPr>
          <p:nvPr/>
        </p:nvPicPr>
        <p:blipFill>
          <a:blip r:embed="rId5"/>
          <a:stretch>
            <a:fillRect/>
          </a:stretch>
        </p:blipFill>
        <p:spPr>
          <a:xfrm>
            <a:off x="6188771" y="167838"/>
            <a:ext cx="967763" cy="967763"/>
          </a:xfrm>
          <a:prstGeom prst="rect">
            <a:avLst/>
          </a:prstGeom>
        </p:spPr>
      </p:pic>
    </p:spTree>
    <p:custDataLst>
      <p:tags r:id="rId1"/>
    </p:custDataLst>
    <p:extLst>
      <p:ext uri="{BB962C8B-B14F-4D97-AF65-F5344CB8AC3E}">
        <p14:creationId xmlns:p14="http://schemas.microsoft.com/office/powerpoint/2010/main" val="1757116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 name="Google Shape;1004;p62">
            <a:extLst>
              <a:ext uri="{FF2B5EF4-FFF2-40B4-BE49-F238E27FC236}">
                <a16:creationId xmlns:a16="http://schemas.microsoft.com/office/drawing/2014/main" id="{279A499F-9EE0-7A88-9FBA-12D2CB8F74AA}"/>
              </a:ext>
            </a:extLst>
          </p:cNvPr>
          <p:cNvGrpSpPr/>
          <p:nvPr/>
        </p:nvGrpSpPr>
        <p:grpSpPr>
          <a:xfrm>
            <a:off x="311718" y="1701001"/>
            <a:ext cx="8446802" cy="4330094"/>
            <a:chOff x="4450848" y="511325"/>
            <a:chExt cx="3961398" cy="4264073"/>
          </a:xfrm>
          <a:solidFill>
            <a:schemeClr val="bg1"/>
          </a:solidFill>
        </p:grpSpPr>
        <p:grpSp>
          <p:nvGrpSpPr>
            <p:cNvPr id="41" name="Google Shape;1005;p62">
              <a:extLst>
                <a:ext uri="{FF2B5EF4-FFF2-40B4-BE49-F238E27FC236}">
                  <a16:creationId xmlns:a16="http://schemas.microsoft.com/office/drawing/2014/main" id="{D028F106-07CC-1072-2090-F96086DA45B1}"/>
                </a:ext>
              </a:extLst>
            </p:cNvPr>
            <p:cNvGrpSpPr/>
            <p:nvPr/>
          </p:nvGrpSpPr>
          <p:grpSpPr>
            <a:xfrm>
              <a:off x="4643303" y="682500"/>
              <a:ext cx="3768943" cy="4092898"/>
              <a:chOff x="1463850" y="611550"/>
              <a:chExt cx="6216300" cy="3920400"/>
            </a:xfrm>
            <a:grpFill/>
          </p:grpSpPr>
          <p:sp>
            <p:nvSpPr>
              <p:cNvPr id="45" name="Google Shape;1006;p62">
                <a:extLst>
                  <a:ext uri="{FF2B5EF4-FFF2-40B4-BE49-F238E27FC236}">
                    <a16:creationId xmlns:a16="http://schemas.microsoft.com/office/drawing/2014/main" id="{439CC1A1-5973-B8E0-7FAA-E3F1D852349E}"/>
                  </a:ext>
                </a:extLst>
              </p:cNvPr>
              <p:cNvSpPr/>
              <p:nvPr/>
            </p:nvSpPr>
            <p:spPr>
              <a:xfrm>
                <a:off x="1463850" y="611550"/>
                <a:ext cx="6216300" cy="3920400"/>
              </a:xfrm>
              <a:prstGeom prst="rect">
                <a:avLst/>
              </a:pr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07;p62">
                <a:extLst>
                  <a:ext uri="{FF2B5EF4-FFF2-40B4-BE49-F238E27FC236}">
                    <a16:creationId xmlns:a16="http://schemas.microsoft.com/office/drawing/2014/main" id="{517A0D9E-7844-76C3-B26C-3EC7D8BE5BC5}"/>
                  </a:ext>
                </a:extLst>
              </p:cNvPr>
              <p:cNvSpPr/>
              <p:nvPr/>
            </p:nvSpPr>
            <p:spPr>
              <a:xfrm>
                <a:off x="1463850" y="611550"/>
                <a:ext cx="6216300" cy="39204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1008;p62">
              <a:extLst>
                <a:ext uri="{FF2B5EF4-FFF2-40B4-BE49-F238E27FC236}">
                  <a16:creationId xmlns:a16="http://schemas.microsoft.com/office/drawing/2014/main" id="{A45A56B5-5BAA-A166-4D1E-9900FCB4E976}"/>
                </a:ext>
              </a:extLst>
            </p:cNvPr>
            <p:cNvSpPr/>
            <p:nvPr/>
          </p:nvSpPr>
          <p:spPr>
            <a:xfrm>
              <a:off x="4541849" y="597350"/>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9;p62">
              <a:extLst>
                <a:ext uri="{FF2B5EF4-FFF2-40B4-BE49-F238E27FC236}">
                  <a16:creationId xmlns:a16="http://schemas.microsoft.com/office/drawing/2014/main" id="{2728CF70-8432-0781-D51B-31BF056D9150}"/>
                </a:ext>
              </a:extLst>
            </p:cNvPr>
            <p:cNvSpPr/>
            <p:nvPr/>
          </p:nvSpPr>
          <p:spPr>
            <a:xfrm>
              <a:off x="4450848" y="511325"/>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9" name="TextBox 38">
            <a:extLst>
              <a:ext uri="{FF2B5EF4-FFF2-40B4-BE49-F238E27FC236}">
                <a16:creationId xmlns:a16="http://schemas.microsoft.com/office/drawing/2014/main" id="{997E88F9-396F-4A9D-6B05-E6B3D616B7CB}"/>
              </a:ext>
            </a:extLst>
          </p:cNvPr>
          <p:cNvSpPr txBox="1"/>
          <p:nvPr/>
        </p:nvSpPr>
        <p:spPr>
          <a:xfrm>
            <a:off x="209230" y="1742834"/>
            <a:ext cx="8725540" cy="3508653"/>
          </a:xfrm>
          <a:prstGeom prst="rect">
            <a:avLst/>
          </a:prstGeom>
          <a:noFill/>
        </p:spPr>
        <p:txBody>
          <a:bodyPr wrap="square" rtlCol="0">
            <a:spAutoFit/>
          </a:bodyPr>
          <a:lstStyle/>
          <a:p>
            <a:pPr algn="ctr"/>
            <a:endParaRPr lang="en-CA" sz="2400" dirty="0">
              <a:latin typeface="Malayalam MN" pitchFamily="2" charset="0"/>
              <a:cs typeface="Malayalam MN" pitchFamily="2" charset="0"/>
            </a:endParaRPr>
          </a:p>
          <a:p>
            <a:pPr lvl="1"/>
            <a:r>
              <a:rPr lang="en-CA" sz="4800" b="1" dirty="0">
                <a:solidFill>
                  <a:srgbClr val="3280B6"/>
                </a:solidFill>
                <a:latin typeface="Myriad Pro Light" panose="020B0403030403020204" pitchFamily="34" charset="0"/>
                <a:cs typeface="Malayalam MN" pitchFamily="2" charset="0"/>
              </a:rPr>
              <a:t>Question #2:</a:t>
            </a:r>
          </a:p>
          <a:p>
            <a:pPr lvl="1"/>
            <a:endParaRPr lang="en-CA" sz="4800" b="1" dirty="0">
              <a:solidFill>
                <a:srgbClr val="3280B6"/>
              </a:solidFill>
              <a:latin typeface="Myriad Pro Light" panose="020B0403030403020204" pitchFamily="34" charset="0"/>
              <a:cs typeface="Malayalam MN" pitchFamily="2" charset="0"/>
            </a:endParaRPr>
          </a:p>
          <a:p>
            <a:pPr marL="1143000" lvl="1" indent="-685800">
              <a:buFont typeface="Arial" panose="020B0604020202020204" pitchFamily="34" charset="0"/>
              <a:buChar char="•"/>
            </a:pPr>
            <a:r>
              <a:rPr lang="en-CA" sz="4800" dirty="0">
                <a:solidFill>
                  <a:srgbClr val="3280B6"/>
                </a:solidFill>
                <a:latin typeface="Myriad Pro Light" panose="020B0403030403020204" pitchFamily="34" charset="0"/>
                <a:cs typeface="Malayalam MN" pitchFamily="2" charset="0"/>
              </a:rPr>
              <a:t>How is that power used? </a:t>
            </a:r>
            <a:endParaRPr lang="en-CA" sz="2800" dirty="0"/>
          </a:p>
          <a:p>
            <a:pPr marL="342900" indent="-342900" algn="ctr">
              <a:buFont typeface="Arial" panose="020B0604020202020204" pitchFamily="34" charset="0"/>
              <a:buChar char="•"/>
            </a:pPr>
            <a:endParaRPr lang="en-CA" sz="3600" dirty="0">
              <a:solidFill>
                <a:srgbClr val="3280B6"/>
              </a:solidFill>
              <a:latin typeface="Myriad Pro Light" panose="020B0403030403020204" pitchFamily="34" charset="0"/>
              <a:cs typeface="Malayalam MN" pitchFamily="2" charset="0"/>
            </a:endParaRPr>
          </a:p>
          <a:p>
            <a:pPr algn="ctr"/>
            <a:endParaRPr lang="en-US" dirty="0">
              <a:latin typeface="Malayalam MN" pitchFamily="2" charset="0"/>
              <a:cs typeface="Malayalam MN" pitchFamily="2" charset="0"/>
            </a:endParaRPr>
          </a:p>
        </p:txBody>
      </p:sp>
      <p:pic>
        <p:nvPicPr>
          <p:cNvPr id="2" name="Picture 1" descr="Logo, company name&#10;&#10;Description automatically generated">
            <a:extLst>
              <a:ext uri="{FF2B5EF4-FFF2-40B4-BE49-F238E27FC236}">
                <a16:creationId xmlns:a16="http://schemas.microsoft.com/office/drawing/2014/main" id="{0E4B7760-AF1D-E021-DB63-E71842DE2DD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AA981D5E-9922-DAA4-E82C-E3DFE695AB3F}"/>
              </a:ext>
            </a:extLst>
          </p:cNvPr>
          <p:cNvPicPr>
            <a:picLocks noChangeAspect="1"/>
          </p:cNvPicPr>
          <p:nvPr/>
        </p:nvPicPr>
        <p:blipFill>
          <a:blip r:embed="rId5"/>
          <a:stretch>
            <a:fillRect/>
          </a:stretch>
        </p:blipFill>
        <p:spPr>
          <a:xfrm>
            <a:off x="6170483" y="167838"/>
            <a:ext cx="967763" cy="967763"/>
          </a:xfrm>
          <a:prstGeom prst="rect">
            <a:avLst/>
          </a:prstGeom>
        </p:spPr>
      </p:pic>
      <p:sp>
        <p:nvSpPr>
          <p:cNvPr id="4" name="Shape 98">
            <a:extLst>
              <a:ext uri="{FF2B5EF4-FFF2-40B4-BE49-F238E27FC236}">
                <a16:creationId xmlns:a16="http://schemas.microsoft.com/office/drawing/2014/main" id="{DBA0DF22-3430-CAF9-E42F-91481B0D5CA7}"/>
              </a:ext>
            </a:extLst>
          </p:cNvPr>
          <p:cNvSpPr txBox="1">
            <a:spLocks/>
          </p:cNvSpPr>
          <p:nvPr/>
        </p:nvSpPr>
        <p:spPr bwMode="auto">
          <a:xfrm>
            <a:off x="2236760" y="207660"/>
            <a:ext cx="3793043" cy="639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6000" b="1" kern="0" dirty="0">
                <a:solidFill>
                  <a:srgbClr val="D62E46"/>
                </a:solidFill>
                <a:latin typeface="Myriad Pro Light" panose="020B0403030403020204" pitchFamily="34" charset="0"/>
                <a:ea typeface="Signika"/>
                <a:cs typeface="Malayalam MN" pitchFamily="2" charset="0"/>
                <a:sym typeface="Signika"/>
              </a:rPr>
              <a:t>Discussion</a:t>
            </a:r>
            <a:endParaRPr lang="en-CA" sz="4000" kern="0" dirty="0">
              <a:solidFill>
                <a:srgbClr val="D62E46"/>
              </a:solidFill>
              <a:latin typeface="Myriad Pro Light" panose="020B0403030403020204" pitchFamily="34" charset="0"/>
              <a:cs typeface="Malayalam MN" pitchFamily="2" charset="0"/>
            </a:endParaRPr>
          </a:p>
        </p:txBody>
      </p:sp>
    </p:spTree>
    <p:custDataLst>
      <p:tags r:id="rId1"/>
    </p:custDataLst>
    <p:extLst>
      <p:ext uri="{BB962C8B-B14F-4D97-AF65-F5344CB8AC3E}">
        <p14:creationId xmlns:p14="http://schemas.microsoft.com/office/powerpoint/2010/main" val="1709828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Google Shape;8026;p60">
            <a:extLst>
              <a:ext uri="{FF2B5EF4-FFF2-40B4-BE49-F238E27FC236}">
                <a16:creationId xmlns:a16="http://schemas.microsoft.com/office/drawing/2014/main" id="{165ECD41-EE11-6B7B-F09E-0B312A47FEF8}"/>
              </a:ext>
            </a:extLst>
          </p:cNvPr>
          <p:cNvSpPr/>
          <p:nvPr/>
        </p:nvSpPr>
        <p:spPr>
          <a:xfrm>
            <a:off x="809469" y="283624"/>
            <a:ext cx="7868388" cy="1073322"/>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thickThin">
            <a:solidFill>
              <a:schemeClr val="tx2"/>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245527 w 3358796"/>
                      <a:gd name="connsiteY0" fmla="*/ 0 h 2970013"/>
                      <a:gd name="connsiteX1" fmla="*/ 671 w 3358796"/>
                      <a:gd name="connsiteY1" fmla="*/ 189189 h 2970013"/>
                      <a:gd name="connsiteX2" fmla="*/ 671 w 3358796"/>
                      <a:gd name="connsiteY2" fmla="*/ 2514116 h 2970013"/>
                      <a:gd name="connsiteX3" fmla="*/ 245527 w 3358796"/>
                      <a:gd name="connsiteY3" fmla="*/ 2703305 h 2970013"/>
                      <a:gd name="connsiteX4" fmla="*/ 1452007 w 3358796"/>
                      <a:gd name="connsiteY4" fmla="*/ 2703305 h 2970013"/>
                      <a:gd name="connsiteX5" fmla="*/ 1679062 w 3358796"/>
                      <a:gd name="connsiteY5" fmla="*/ 2969418 h 2970013"/>
                      <a:gd name="connsiteX6" fmla="*/ 1897719 w 3358796"/>
                      <a:gd name="connsiteY6" fmla="*/ 2703305 h 2970013"/>
                      <a:gd name="connsiteX7" fmla="*/ 3113268 w 3358796"/>
                      <a:gd name="connsiteY7" fmla="*/ 2703305 h 2970013"/>
                      <a:gd name="connsiteX8" fmla="*/ 3127374 w 3358796"/>
                      <a:gd name="connsiteY8" fmla="*/ 2703899 h 2970013"/>
                      <a:gd name="connsiteX9" fmla="*/ 3358124 w 3358796"/>
                      <a:gd name="connsiteY9" fmla="*/ 2514116 h 2970013"/>
                      <a:gd name="connsiteX10" fmla="*/ 3358124 w 3358796"/>
                      <a:gd name="connsiteY10" fmla="*/ 189189 h 2970013"/>
                      <a:gd name="connsiteX11" fmla="*/ 3113268 w 3358796"/>
                      <a:gd name="connsiteY11" fmla="*/ 0 h 2970013"/>
                      <a:gd name="connsiteX12" fmla="*/ 245527 w 3358796"/>
                      <a:gd name="connsiteY12" fmla="*/ 0 h 297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796" h="2970013" extrusionOk="0">
                        <a:moveTo>
                          <a:pt x="245527" y="0"/>
                        </a:moveTo>
                        <a:cubicBezTo>
                          <a:pt x="90834" y="-8818"/>
                          <a:pt x="-9648" y="87924"/>
                          <a:pt x="671" y="189189"/>
                        </a:cubicBezTo>
                        <a:cubicBezTo>
                          <a:pt x="-132211" y="1066038"/>
                          <a:pt x="85622" y="2182232"/>
                          <a:pt x="671" y="2514116"/>
                        </a:cubicBezTo>
                        <a:cubicBezTo>
                          <a:pt x="-10578" y="2630240"/>
                          <a:pt x="102722" y="2716615"/>
                          <a:pt x="245527" y="2703305"/>
                        </a:cubicBezTo>
                        <a:cubicBezTo>
                          <a:pt x="817594" y="2643381"/>
                          <a:pt x="1115239" y="2638663"/>
                          <a:pt x="1452007" y="2703305"/>
                        </a:cubicBezTo>
                        <a:cubicBezTo>
                          <a:pt x="1457843" y="2749957"/>
                          <a:pt x="1573311" y="2873357"/>
                          <a:pt x="1679062" y="2969418"/>
                        </a:cubicBezTo>
                        <a:cubicBezTo>
                          <a:pt x="1757464" y="2879649"/>
                          <a:pt x="1789168" y="2816454"/>
                          <a:pt x="1897719" y="2703305"/>
                        </a:cubicBezTo>
                        <a:cubicBezTo>
                          <a:pt x="2214966" y="2676337"/>
                          <a:pt x="2598141" y="2720945"/>
                          <a:pt x="3113268" y="2703305"/>
                        </a:cubicBezTo>
                        <a:cubicBezTo>
                          <a:pt x="3118555" y="2704039"/>
                          <a:pt x="3122984" y="2704055"/>
                          <a:pt x="3127374" y="2703899"/>
                        </a:cubicBezTo>
                        <a:cubicBezTo>
                          <a:pt x="3233274" y="2700818"/>
                          <a:pt x="3370818" y="2626369"/>
                          <a:pt x="3358124" y="2514116"/>
                        </a:cubicBezTo>
                        <a:cubicBezTo>
                          <a:pt x="3489078" y="1728641"/>
                          <a:pt x="3401698" y="1072979"/>
                          <a:pt x="3358124" y="189189"/>
                        </a:cubicBezTo>
                        <a:cubicBezTo>
                          <a:pt x="3363940" y="93010"/>
                          <a:pt x="3250707" y="7486"/>
                          <a:pt x="3113268" y="0"/>
                        </a:cubicBezTo>
                        <a:cubicBezTo>
                          <a:pt x="2596169" y="-150439"/>
                          <a:pt x="1013063" y="85879"/>
                          <a:pt x="245527" y="0"/>
                        </a:cubicBezTo>
                        <a:close/>
                      </a:path>
                    </a:pathLst>
                  </a:custGeom>
                  <ask:type>
                    <ask:lineSketchNon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1EB0BA98-E895-D7C9-DD1A-626C5241A87F}"/>
              </a:ext>
            </a:extLst>
          </p:cNvPr>
          <p:cNvSpPr txBox="1"/>
          <p:nvPr/>
        </p:nvSpPr>
        <p:spPr>
          <a:xfrm>
            <a:off x="1425604" y="344190"/>
            <a:ext cx="6768299" cy="830997"/>
          </a:xfrm>
          <a:prstGeom prst="rect">
            <a:avLst/>
          </a:prstGeom>
          <a:noFill/>
        </p:spPr>
        <p:txBody>
          <a:bodyPr wrap="square" rtlCol="0">
            <a:spAutoFit/>
          </a:bodyPr>
          <a:lstStyle/>
          <a:p>
            <a:pPr algn="ctr"/>
            <a:r>
              <a:rPr lang="en-US" sz="4800" b="1" dirty="0">
                <a:solidFill>
                  <a:srgbClr val="3280B6"/>
                </a:solidFill>
                <a:latin typeface="Myriad Pro Light" panose="020B0403030403020204" pitchFamily="34" charset="0"/>
                <a:cs typeface="Malayalam MN" pitchFamily="2" charset="0"/>
              </a:rPr>
              <a:t>What is Bullying?</a:t>
            </a:r>
          </a:p>
        </p:txBody>
      </p:sp>
      <p:grpSp>
        <p:nvGrpSpPr>
          <p:cNvPr id="43" name="Google Shape;2030;p39">
            <a:extLst>
              <a:ext uri="{FF2B5EF4-FFF2-40B4-BE49-F238E27FC236}">
                <a16:creationId xmlns:a16="http://schemas.microsoft.com/office/drawing/2014/main" id="{DA5E2704-EF04-C603-76FD-CB875FB4F120}"/>
              </a:ext>
            </a:extLst>
          </p:cNvPr>
          <p:cNvGrpSpPr/>
          <p:nvPr/>
        </p:nvGrpSpPr>
        <p:grpSpPr>
          <a:xfrm>
            <a:off x="130769" y="3248184"/>
            <a:ext cx="5475552" cy="822327"/>
            <a:chOff x="3910188" y="761827"/>
            <a:chExt cx="4628902" cy="754280"/>
          </a:xfrm>
        </p:grpSpPr>
        <p:sp>
          <p:nvSpPr>
            <p:cNvPr id="44" name="Google Shape;2031;p39">
              <a:extLst>
                <a:ext uri="{FF2B5EF4-FFF2-40B4-BE49-F238E27FC236}">
                  <a16:creationId xmlns:a16="http://schemas.microsoft.com/office/drawing/2014/main" id="{8B2B21AE-B6F8-4473-01DA-AAE26C7D931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45" name="Google Shape;2032;p39">
              <a:extLst>
                <a:ext uri="{FF2B5EF4-FFF2-40B4-BE49-F238E27FC236}">
                  <a16:creationId xmlns:a16="http://schemas.microsoft.com/office/drawing/2014/main" id="{E1F943FB-2D09-B6DE-8E24-123C932DBEBE}"/>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grpSp>
        <p:nvGrpSpPr>
          <p:cNvPr id="47" name="Google Shape;2030;p39">
            <a:extLst>
              <a:ext uri="{FF2B5EF4-FFF2-40B4-BE49-F238E27FC236}">
                <a16:creationId xmlns:a16="http://schemas.microsoft.com/office/drawing/2014/main" id="{E1201F88-4AB7-0EA5-A569-CCAE230968C0}"/>
              </a:ext>
            </a:extLst>
          </p:cNvPr>
          <p:cNvGrpSpPr/>
          <p:nvPr/>
        </p:nvGrpSpPr>
        <p:grpSpPr>
          <a:xfrm>
            <a:off x="130769" y="4286014"/>
            <a:ext cx="5475552" cy="822327"/>
            <a:chOff x="3910188" y="761827"/>
            <a:chExt cx="4628902" cy="754280"/>
          </a:xfrm>
        </p:grpSpPr>
        <p:sp>
          <p:nvSpPr>
            <p:cNvPr id="48" name="Google Shape;2031;p39">
              <a:extLst>
                <a:ext uri="{FF2B5EF4-FFF2-40B4-BE49-F238E27FC236}">
                  <a16:creationId xmlns:a16="http://schemas.microsoft.com/office/drawing/2014/main" id="{C13CA201-29B4-C685-4B03-28B9DABC49D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49" name="Google Shape;2032;p39">
              <a:extLst>
                <a:ext uri="{FF2B5EF4-FFF2-40B4-BE49-F238E27FC236}">
                  <a16:creationId xmlns:a16="http://schemas.microsoft.com/office/drawing/2014/main" id="{E7531FBE-4A15-0BC2-FC6D-2A7A2063CD5F}"/>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50" name="TextBox 49">
            <a:extLst>
              <a:ext uri="{FF2B5EF4-FFF2-40B4-BE49-F238E27FC236}">
                <a16:creationId xmlns:a16="http://schemas.microsoft.com/office/drawing/2014/main" id="{658A229C-DBF0-5229-B843-684563BF571C}"/>
              </a:ext>
            </a:extLst>
          </p:cNvPr>
          <p:cNvSpPr txBox="1"/>
          <p:nvPr/>
        </p:nvSpPr>
        <p:spPr>
          <a:xfrm>
            <a:off x="1378727" y="4286014"/>
            <a:ext cx="3907366" cy="830997"/>
          </a:xfrm>
          <a:prstGeom prst="rect">
            <a:avLst/>
          </a:prstGeom>
          <a:noFill/>
        </p:spPr>
        <p:txBody>
          <a:bodyPr wrap="square" rtlCol="0">
            <a:spAutoFit/>
          </a:bodyPr>
          <a:lstStyle/>
          <a:p>
            <a:r>
              <a:rPr lang="en-US" sz="2400" dirty="0">
                <a:solidFill>
                  <a:schemeClr val="bg1"/>
                </a:solidFill>
                <a:latin typeface="Myriad Pro Light" panose="020B0403030403020204" pitchFamily="34" charset="0"/>
                <a:cs typeface="Malayalam MN" pitchFamily="2" charset="0"/>
              </a:rPr>
              <a:t>Repeatedly aggressive with intent to harm </a:t>
            </a:r>
          </a:p>
        </p:txBody>
      </p:sp>
      <p:sp>
        <p:nvSpPr>
          <p:cNvPr id="4" name="TextBox 3">
            <a:extLst>
              <a:ext uri="{FF2B5EF4-FFF2-40B4-BE49-F238E27FC236}">
                <a16:creationId xmlns:a16="http://schemas.microsoft.com/office/drawing/2014/main" id="{89621A39-3F33-D6C6-7E1F-9C9E48B6601F}"/>
              </a:ext>
            </a:extLst>
          </p:cNvPr>
          <p:cNvSpPr txBox="1"/>
          <p:nvPr/>
        </p:nvSpPr>
        <p:spPr>
          <a:xfrm>
            <a:off x="1382047" y="3432397"/>
            <a:ext cx="3703272" cy="461665"/>
          </a:xfrm>
          <a:prstGeom prst="rect">
            <a:avLst/>
          </a:prstGeom>
          <a:noFill/>
        </p:spPr>
        <p:txBody>
          <a:bodyPr wrap="square" rtlCol="0">
            <a:spAutoFit/>
          </a:bodyPr>
          <a:lstStyle/>
          <a:p>
            <a:r>
              <a:rPr lang="en-US" sz="2400" dirty="0">
                <a:solidFill>
                  <a:schemeClr val="bg1"/>
                </a:solidFill>
                <a:latin typeface="Myriad Pro Light" panose="020B0403030403020204" pitchFamily="34" charset="0"/>
                <a:cs typeface="Malayalam MN" pitchFamily="2" charset="0"/>
              </a:rPr>
              <a:t>Power imbalance</a:t>
            </a:r>
          </a:p>
        </p:txBody>
      </p:sp>
      <p:grpSp>
        <p:nvGrpSpPr>
          <p:cNvPr id="5" name="Google Shape;2030;p39">
            <a:extLst>
              <a:ext uri="{FF2B5EF4-FFF2-40B4-BE49-F238E27FC236}">
                <a16:creationId xmlns:a16="http://schemas.microsoft.com/office/drawing/2014/main" id="{55951E1E-994D-4B27-51D9-95F87402410A}"/>
              </a:ext>
            </a:extLst>
          </p:cNvPr>
          <p:cNvGrpSpPr/>
          <p:nvPr/>
        </p:nvGrpSpPr>
        <p:grpSpPr>
          <a:xfrm>
            <a:off x="130770" y="2250367"/>
            <a:ext cx="5475551" cy="822327"/>
            <a:chOff x="3910188" y="761827"/>
            <a:chExt cx="4628902" cy="754280"/>
          </a:xfrm>
        </p:grpSpPr>
        <p:sp>
          <p:nvSpPr>
            <p:cNvPr id="6" name="Google Shape;2031;p39">
              <a:extLst>
                <a:ext uri="{FF2B5EF4-FFF2-40B4-BE49-F238E27FC236}">
                  <a16:creationId xmlns:a16="http://schemas.microsoft.com/office/drawing/2014/main" id="{3A6087ED-1A35-4772-3F16-6D0FEF5B0966}"/>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7" name="Google Shape;2032;p39">
              <a:extLst>
                <a:ext uri="{FF2B5EF4-FFF2-40B4-BE49-F238E27FC236}">
                  <a16:creationId xmlns:a16="http://schemas.microsoft.com/office/drawing/2014/main" id="{C0D15585-BF61-B569-2ACF-8E4790AD5449}"/>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rgbClr val="C00000"/>
                </a:solidFill>
                <a:latin typeface="Malayalam MN" pitchFamily="2" charset="0"/>
                <a:cs typeface="Malayalam MN" pitchFamily="2" charset="0"/>
              </a:endParaRPr>
            </a:p>
          </p:txBody>
        </p:sp>
      </p:grpSp>
      <p:sp>
        <p:nvSpPr>
          <p:cNvPr id="8" name="TextBox 7">
            <a:extLst>
              <a:ext uri="{FF2B5EF4-FFF2-40B4-BE49-F238E27FC236}">
                <a16:creationId xmlns:a16="http://schemas.microsoft.com/office/drawing/2014/main" id="{D6CFA5E8-5181-EAD3-4F41-295050428A10}"/>
              </a:ext>
            </a:extLst>
          </p:cNvPr>
          <p:cNvSpPr txBox="1"/>
          <p:nvPr/>
        </p:nvSpPr>
        <p:spPr>
          <a:xfrm>
            <a:off x="1382047" y="2443305"/>
            <a:ext cx="3703272" cy="461665"/>
          </a:xfrm>
          <a:prstGeom prst="rect">
            <a:avLst/>
          </a:prstGeom>
          <a:noFill/>
        </p:spPr>
        <p:txBody>
          <a:bodyPr wrap="square" rtlCol="0">
            <a:spAutoFit/>
          </a:bodyPr>
          <a:lstStyle/>
          <a:p>
            <a:r>
              <a:rPr lang="en-US" sz="2400" dirty="0">
                <a:solidFill>
                  <a:schemeClr val="bg1"/>
                </a:solidFill>
                <a:latin typeface="Myriad Pro Light" panose="020B0403030403020204" pitchFamily="34" charset="0"/>
                <a:cs typeface="Malayalam MN" pitchFamily="2" charset="0"/>
              </a:rPr>
              <a:t>Destructive relationship</a:t>
            </a:r>
          </a:p>
        </p:txBody>
      </p:sp>
      <p:pic>
        <p:nvPicPr>
          <p:cNvPr id="2" name="Picture 1">
            <a:extLst>
              <a:ext uri="{FF2B5EF4-FFF2-40B4-BE49-F238E27FC236}">
                <a16:creationId xmlns:a16="http://schemas.microsoft.com/office/drawing/2014/main" id="{21F9C7A0-48AE-6FC8-CA2F-22BFB590B9C0}"/>
              </a:ext>
            </a:extLst>
          </p:cNvPr>
          <p:cNvPicPr>
            <a:picLocks noChangeAspect="1"/>
          </p:cNvPicPr>
          <p:nvPr/>
        </p:nvPicPr>
        <p:blipFill>
          <a:blip r:embed="rId4"/>
          <a:stretch>
            <a:fillRect/>
          </a:stretch>
        </p:blipFill>
        <p:spPr>
          <a:xfrm>
            <a:off x="6263552" y="2362447"/>
            <a:ext cx="2561013" cy="2561013"/>
          </a:xfrm>
          <a:prstGeom prst="rect">
            <a:avLst/>
          </a:prstGeom>
        </p:spPr>
      </p:pic>
      <p:pic>
        <p:nvPicPr>
          <p:cNvPr id="3" name="Picture 2" descr="Logo, company name&#10;&#10;Description automatically generated">
            <a:extLst>
              <a:ext uri="{FF2B5EF4-FFF2-40B4-BE49-F238E27FC236}">
                <a16:creationId xmlns:a16="http://schemas.microsoft.com/office/drawing/2014/main" id="{35A2E7EA-B1B5-8DFB-0434-4BE030BB0A31}"/>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192267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 name="Google Shape;1004;p62">
            <a:extLst>
              <a:ext uri="{FF2B5EF4-FFF2-40B4-BE49-F238E27FC236}">
                <a16:creationId xmlns:a16="http://schemas.microsoft.com/office/drawing/2014/main" id="{279A499F-9EE0-7A88-9FBA-12D2CB8F74AA}"/>
              </a:ext>
            </a:extLst>
          </p:cNvPr>
          <p:cNvGrpSpPr/>
          <p:nvPr/>
        </p:nvGrpSpPr>
        <p:grpSpPr>
          <a:xfrm>
            <a:off x="311718" y="1701001"/>
            <a:ext cx="8446802" cy="4330094"/>
            <a:chOff x="4450848" y="511325"/>
            <a:chExt cx="3961398" cy="4264073"/>
          </a:xfrm>
          <a:solidFill>
            <a:schemeClr val="bg1"/>
          </a:solidFill>
        </p:grpSpPr>
        <p:grpSp>
          <p:nvGrpSpPr>
            <p:cNvPr id="41" name="Google Shape;1005;p62">
              <a:extLst>
                <a:ext uri="{FF2B5EF4-FFF2-40B4-BE49-F238E27FC236}">
                  <a16:creationId xmlns:a16="http://schemas.microsoft.com/office/drawing/2014/main" id="{D028F106-07CC-1072-2090-F96086DA45B1}"/>
                </a:ext>
              </a:extLst>
            </p:cNvPr>
            <p:cNvGrpSpPr/>
            <p:nvPr/>
          </p:nvGrpSpPr>
          <p:grpSpPr>
            <a:xfrm>
              <a:off x="4643303" y="682500"/>
              <a:ext cx="3768943" cy="4092898"/>
              <a:chOff x="1463850" y="611550"/>
              <a:chExt cx="6216300" cy="3920400"/>
            </a:xfrm>
            <a:grpFill/>
          </p:grpSpPr>
          <p:sp>
            <p:nvSpPr>
              <p:cNvPr id="45" name="Google Shape;1006;p62">
                <a:extLst>
                  <a:ext uri="{FF2B5EF4-FFF2-40B4-BE49-F238E27FC236}">
                    <a16:creationId xmlns:a16="http://schemas.microsoft.com/office/drawing/2014/main" id="{439CC1A1-5973-B8E0-7FAA-E3F1D852349E}"/>
                  </a:ext>
                </a:extLst>
              </p:cNvPr>
              <p:cNvSpPr/>
              <p:nvPr/>
            </p:nvSpPr>
            <p:spPr>
              <a:xfrm>
                <a:off x="1463850" y="611550"/>
                <a:ext cx="6216300" cy="3920400"/>
              </a:xfrm>
              <a:prstGeom prst="rect">
                <a:avLst/>
              </a:pr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07;p62">
                <a:extLst>
                  <a:ext uri="{FF2B5EF4-FFF2-40B4-BE49-F238E27FC236}">
                    <a16:creationId xmlns:a16="http://schemas.microsoft.com/office/drawing/2014/main" id="{517A0D9E-7844-76C3-B26C-3EC7D8BE5BC5}"/>
                  </a:ext>
                </a:extLst>
              </p:cNvPr>
              <p:cNvSpPr/>
              <p:nvPr/>
            </p:nvSpPr>
            <p:spPr>
              <a:xfrm>
                <a:off x="1463850" y="611550"/>
                <a:ext cx="6216300" cy="39204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1008;p62">
              <a:extLst>
                <a:ext uri="{FF2B5EF4-FFF2-40B4-BE49-F238E27FC236}">
                  <a16:creationId xmlns:a16="http://schemas.microsoft.com/office/drawing/2014/main" id="{A45A56B5-5BAA-A166-4D1E-9900FCB4E976}"/>
                </a:ext>
              </a:extLst>
            </p:cNvPr>
            <p:cNvSpPr/>
            <p:nvPr/>
          </p:nvSpPr>
          <p:spPr>
            <a:xfrm>
              <a:off x="4541849" y="597350"/>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9;p62">
              <a:extLst>
                <a:ext uri="{FF2B5EF4-FFF2-40B4-BE49-F238E27FC236}">
                  <a16:creationId xmlns:a16="http://schemas.microsoft.com/office/drawing/2014/main" id="{2728CF70-8432-0781-D51B-31BF056D9150}"/>
                </a:ext>
              </a:extLst>
            </p:cNvPr>
            <p:cNvSpPr/>
            <p:nvPr/>
          </p:nvSpPr>
          <p:spPr>
            <a:xfrm>
              <a:off x="4450848" y="511325"/>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9" name="TextBox 38">
            <a:extLst>
              <a:ext uri="{FF2B5EF4-FFF2-40B4-BE49-F238E27FC236}">
                <a16:creationId xmlns:a16="http://schemas.microsoft.com/office/drawing/2014/main" id="{997E88F9-396F-4A9D-6B05-E6B3D616B7CB}"/>
              </a:ext>
            </a:extLst>
          </p:cNvPr>
          <p:cNvSpPr txBox="1"/>
          <p:nvPr/>
        </p:nvSpPr>
        <p:spPr>
          <a:xfrm>
            <a:off x="-143140" y="1437232"/>
            <a:ext cx="8725540" cy="4001095"/>
          </a:xfrm>
          <a:prstGeom prst="rect">
            <a:avLst/>
          </a:prstGeom>
          <a:noFill/>
        </p:spPr>
        <p:txBody>
          <a:bodyPr wrap="square" rtlCol="0">
            <a:spAutoFit/>
          </a:bodyPr>
          <a:lstStyle/>
          <a:p>
            <a:pPr algn="ctr"/>
            <a:endParaRPr lang="en-CA" sz="2400" dirty="0">
              <a:latin typeface="Malayalam MN" pitchFamily="2" charset="0"/>
              <a:cs typeface="Malayalam MN" pitchFamily="2" charset="0"/>
            </a:endParaRPr>
          </a:p>
          <a:p>
            <a:pPr lvl="1"/>
            <a:r>
              <a:rPr lang="en-CA" sz="4400" b="1" dirty="0">
                <a:solidFill>
                  <a:srgbClr val="3280B6"/>
                </a:solidFill>
                <a:latin typeface="Myriad Pro Light" panose="020B0403030403020204" pitchFamily="34" charset="0"/>
                <a:cs typeface="Malayalam MN" pitchFamily="2" charset="0"/>
              </a:rPr>
              <a:t>Question #3:</a:t>
            </a:r>
          </a:p>
          <a:p>
            <a:pPr lvl="1"/>
            <a:endParaRPr lang="en-CA" sz="4400" b="1" dirty="0">
              <a:solidFill>
                <a:srgbClr val="3280B6"/>
              </a:solidFill>
              <a:latin typeface="Myriad Pro Light" panose="020B0403030403020204" pitchFamily="34" charset="0"/>
              <a:cs typeface="Malayalam MN" pitchFamily="2" charset="0"/>
            </a:endParaRPr>
          </a:p>
          <a:p>
            <a:pPr marL="1143000" lvl="1" indent="-685800">
              <a:buFont typeface="Arial" panose="020B0604020202020204" pitchFamily="34" charset="0"/>
              <a:buChar char="•"/>
            </a:pPr>
            <a:r>
              <a:rPr lang="en-CA" sz="4400" dirty="0">
                <a:solidFill>
                  <a:srgbClr val="3280B6"/>
                </a:solidFill>
                <a:latin typeface="Myriad Pro Light" panose="020B0403030403020204" pitchFamily="34" charset="0"/>
                <a:cs typeface="Malayalam MN" pitchFamily="2" charset="0"/>
              </a:rPr>
              <a:t>How can we share power with youth who don’t always get it? </a:t>
            </a:r>
            <a:endParaRPr lang="en-CA" sz="2400" dirty="0"/>
          </a:p>
          <a:p>
            <a:pPr marL="342900" indent="-342900" algn="ctr">
              <a:buFont typeface="Arial" panose="020B0604020202020204" pitchFamily="34" charset="0"/>
              <a:buChar char="•"/>
            </a:pPr>
            <a:endParaRPr lang="en-CA" sz="3600" dirty="0">
              <a:solidFill>
                <a:srgbClr val="3280B6"/>
              </a:solidFill>
              <a:latin typeface="Myriad Pro Light" panose="020B0403030403020204" pitchFamily="34" charset="0"/>
              <a:cs typeface="Malayalam MN" pitchFamily="2" charset="0"/>
            </a:endParaRPr>
          </a:p>
          <a:p>
            <a:pPr algn="ctr"/>
            <a:endParaRPr lang="en-US" dirty="0">
              <a:latin typeface="Malayalam MN" pitchFamily="2" charset="0"/>
              <a:cs typeface="Malayalam MN" pitchFamily="2" charset="0"/>
            </a:endParaRPr>
          </a:p>
        </p:txBody>
      </p:sp>
      <p:pic>
        <p:nvPicPr>
          <p:cNvPr id="2" name="Picture 1" descr="Logo, company name&#10;&#10;Description automatically generated">
            <a:extLst>
              <a:ext uri="{FF2B5EF4-FFF2-40B4-BE49-F238E27FC236}">
                <a16:creationId xmlns:a16="http://schemas.microsoft.com/office/drawing/2014/main" id="{0E4B7760-AF1D-E021-DB63-E71842DE2DD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AA981D5E-9922-DAA4-E82C-E3DFE695AB3F}"/>
              </a:ext>
            </a:extLst>
          </p:cNvPr>
          <p:cNvPicPr>
            <a:picLocks noChangeAspect="1"/>
          </p:cNvPicPr>
          <p:nvPr/>
        </p:nvPicPr>
        <p:blipFill>
          <a:blip r:embed="rId5"/>
          <a:stretch>
            <a:fillRect/>
          </a:stretch>
        </p:blipFill>
        <p:spPr>
          <a:xfrm>
            <a:off x="6188771" y="130047"/>
            <a:ext cx="967763" cy="967763"/>
          </a:xfrm>
          <a:prstGeom prst="rect">
            <a:avLst/>
          </a:prstGeom>
        </p:spPr>
      </p:pic>
      <p:sp>
        <p:nvSpPr>
          <p:cNvPr id="4" name="Shape 98">
            <a:extLst>
              <a:ext uri="{FF2B5EF4-FFF2-40B4-BE49-F238E27FC236}">
                <a16:creationId xmlns:a16="http://schemas.microsoft.com/office/drawing/2014/main" id="{7AB0EF71-FC9F-AC80-EF40-686983636C74}"/>
              </a:ext>
            </a:extLst>
          </p:cNvPr>
          <p:cNvSpPr txBox="1">
            <a:spLocks/>
          </p:cNvSpPr>
          <p:nvPr/>
        </p:nvSpPr>
        <p:spPr bwMode="auto">
          <a:xfrm>
            <a:off x="2236760" y="207660"/>
            <a:ext cx="3793043" cy="639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6000" b="1" kern="0" dirty="0">
                <a:solidFill>
                  <a:srgbClr val="D62E46"/>
                </a:solidFill>
                <a:latin typeface="Myriad Pro Light" panose="020B0403030403020204" pitchFamily="34" charset="0"/>
                <a:ea typeface="Signika"/>
                <a:cs typeface="Malayalam MN" pitchFamily="2" charset="0"/>
                <a:sym typeface="Signika"/>
              </a:rPr>
              <a:t>Discussion</a:t>
            </a:r>
            <a:endParaRPr lang="en-CA" sz="4000" kern="0" dirty="0">
              <a:solidFill>
                <a:srgbClr val="D62E46"/>
              </a:solidFill>
              <a:latin typeface="Myriad Pro Light" panose="020B0403030403020204" pitchFamily="34" charset="0"/>
              <a:cs typeface="Malayalam MN" pitchFamily="2" charset="0"/>
            </a:endParaRPr>
          </a:p>
        </p:txBody>
      </p:sp>
    </p:spTree>
    <p:custDataLst>
      <p:tags r:id="rId1"/>
    </p:custDataLst>
    <p:extLst>
      <p:ext uri="{BB962C8B-B14F-4D97-AF65-F5344CB8AC3E}">
        <p14:creationId xmlns:p14="http://schemas.microsoft.com/office/powerpoint/2010/main" val="4143668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1809C6-88DB-4F47-927F-FD6917F4DFBA}"/>
              </a:ext>
            </a:extLst>
          </p:cNvPr>
          <p:cNvSpPr txBox="1"/>
          <p:nvPr/>
        </p:nvSpPr>
        <p:spPr bwMode="auto">
          <a:xfrm>
            <a:off x="470388" y="93784"/>
            <a:ext cx="8203223" cy="2051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normAutofit/>
          </a:bodyPr>
          <a:lstStyle/>
          <a:p>
            <a:pPr algn="ctr" fontAlgn="base">
              <a:lnSpc>
                <a:spcPct val="90000"/>
              </a:lnSpc>
              <a:spcBef>
                <a:spcPct val="0"/>
              </a:spcBef>
              <a:spcAft>
                <a:spcPts val="600"/>
              </a:spcAft>
            </a:pPr>
            <a:r>
              <a:rPr lang="en-US" sz="2400" dirty="0">
                <a:solidFill>
                  <a:srgbClr val="006699"/>
                </a:solidFill>
                <a:effectLst/>
                <a:latin typeface="+mj-lt"/>
                <a:ea typeface="+mj-ea"/>
                <a:cs typeface="+mj-cs"/>
              </a:rPr>
              <a:t>Thank you to partners and collaborators!</a:t>
            </a:r>
          </a:p>
          <a:p>
            <a:pPr algn="ctr" fontAlgn="base">
              <a:lnSpc>
                <a:spcPct val="90000"/>
              </a:lnSpc>
              <a:spcBef>
                <a:spcPct val="0"/>
              </a:spcBef>
              <a:spcAft>
                <a:spcPts val="600"/>
              </a:spcAft>
            </a:pPr>
            <a:endParaRPr lang="en-US" sz="2400" dirty="0">
              <a:solidFill>
                <a:srgbClr val="006699"/>
              </a:solidFill>
              <a:latin typeface="+mj-lt"/>
              <a:ea typeface="+mj-ea"/>
              <a:cs typeface="+mj-cs"/>
            </a:endParaRPr>
          </a:p>
          <a:p>
            <a:pPr algn="ctr" fontAlgn="base">
              <a:lnSpc>
                <a:spcPct val="90000"/>
              </a:lnSpc>
              <a:spcBef>
                <a:spcPct val="0"/>
              </a:spcBef>
              <a:spcAft>
                <a:spcPts val="600"/>
              </a:spcAft>
            </a:pPr>
            <a:r>
              <a:rPr lang="en-US" sz="2400" dirty="0">
                <a:solidFill>
                  <a:srgbClr val="006699"/>
                </a:solidFill>
                <a:effectLst/>
                <a:latin typeface="+mj-lt"/>
                <a:ea typeface="+mj-ea"/>
                <a:cs typeface="+mj-cs"/>
              </a:rPr>
              <a:t>Financial contribution from Ontario Ministry of Education </a:t>
            </a:r>
            <a:endParaRPr lang="en-US" sz="2400" dirty="0">
              <a:solidFill>
                <a:srgbClr val="006699"/>
              </a:solidFill>
              <a:latin typeface="+mj-lt"/>
              <a:ea typeface="+mj-ea"/>
              <a:cs typeface="+mj-cs"/>
            </a:endParaRPr>
          </a:p>
        </p:txBody>
      </p:sp>
      <p:pic>
        <p:nvPicPr>
          <p:cNvPr id="3" name="Picture 2" descr="Logo, company name&#10;&#10;Description automatically generated">
            <a:extLst>
              <a:ext uri="{FF2B5EF4-FFF2-40B4-BE49-F238E27FC236}">
                <a16:creationId xmlns:a16="http://schemas.microsoft.com/office/drawing/2014/main" id="{E02BAA6B-F006-4CE0-9CCF-9EC2471AC6A4}"/>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1655150" y="1951892"/>
            <a:ext cx="5833700" cy="4114800"/>
          </a:xfrm>
          <a:prstGeom prst="rect">
            <a:avLst/>
          </a:prstGeom>
          <a:noFill/>
        </p:spPr>
      </p:pic>
    </p:spTree>
    <p:extLst>
      <p:ext uri="{BB962C8B-B14F-4D97-AF65-F5344CB8AC3E}">
        <p14:creationId xmlns:p14="http://schemas.microsoft.com/office/powerpoint/2010/main" val="413296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1031D7-AAEE-5B4E-99A5-B6DABC372704}"/>
              </a:ext>
            </a:extLst>
          </p:cNvPr>
          <p:cNvPicPr>
            <a:picLocks noChangeAspect="1"/>
          </p:cNvPicPr>
          <p:nvPr/>
        </p:nvPicPr>
        <p:blipFill>
          <a:blip r:embed="rId4"/>
          <a:stretch>
            <a:fillRect/>
          </a:stretch>
        </p:blipFill>
        <p:spPr>
          <a:xfrm>
            <a:off x="1422104" y="209252"/>
            <a:ext cx="6299791" cy="6299791"/>
          </a:xfrm>
          <a:prstGeom prst="rect">
            <a:avLst/>
          </a:prstGeom>
        </p:spPr>
      </p:pic>
      <p:pic>
        <p:nvPicPr>
          <p:cNvPr id="5" name="Picture 4" descr="Logo, company name&#10;&#10;Description automatically generated">
            <a:extLst>
              <a:ext uri="{FF2B5EF4-FFF2-40B4-BE49-F238E27FC236}">
                <a16:creationId xmlns:a16="http://schemas.microsoft.com/office/drawing/2014/main" id="{FE430177-AE34-EA7E-8A1E-E6E9FB8DF32C}"/>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419593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Down Arrow 15">
            <a:extLst>
              <a:ext uri="{FF2B5EF4-FFF2-40B4-BE49-F238E27FC236}">
                <a16:creationId xmlns:a16="http://schemas.microsoft.com/office/drawing/2014/main" id="{EC1AE66D-9D9C-992E-C33F-7991B77D6BAA}"/>
              </a:ext>
            </a:extLst>
          </p:cNvPr>
          <p:cNvSpPr/>
          <p:nvPr/>
        </p:nvSpPr>
        <p:spPr>
          <a:xfrm>
            <a:off x="1465289" y="3483656"/>
            <a:ext cx="704537" cy="833511"/>
          </a:xfrm>
          <a:prstGeom prst="downArrow">
            <a:avLst/>
          </a:prstGeom>
          <a:solidFill>
            <a:srgbClr val="D62E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 company name&#10;&#10;Description automatically generated">
            <a:extLst>
              <a:ext uri="{FF2B5EF4-FFF2-40B4-BE49-F238E27FC236}">
                <a16:creationId xmlns:a16="http://schemas.microsoft.com/office/drawing/2014/main" id="{DAB76455-A60A-65B9-59DC-0AE7A76C9EA9}"/>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8084815" y="6118553"/>
            <a:ext cx="989456" cy="697913"/>
          </a:xfrm>
          <a:prstGeom prst="rect">
            <a:avLst/>
          </a:prstGeom>
        </p:spPr>
      </p:pic>
      <p:pic>
        <p:nvPicPr>
          <p:cNvPr id="5" name="Picture 4">
            <a:extLst>
              <a:ext uri="{FF2B5EF4-FFF2-40B4-BE49-F238E27FC236}">
                <a16:creationId xmlns:a16="http://schemas.microsoft.com/office/drawing/2014/main" id="{08B38E64-1036-96CA-AE28-E63EAEAAFDF1}"/>
              </a:ext>
            </a:extLst>
          </p:cNvPr>
          <p:cNvPicPr>
            <a:picLocks noChangeAspect="1"/>
          </p:cNvPicPr>
          <p:nvPr/>
        </p:nvPicPr>
        <p:blipFill>
          <a:blip r:embed="rId5"/>
          <a:stretch>
            <a:fillRect/>
          </a:stretch>
        </p:blipFill>
        <p:spPr>
          <a:xfrm>
            <a:off x="3238774" y="124546"/>
            <a:ext cx="3121550" cy="3121550"/>
          </a:xfrm>
          <a:prstGeom prst="rect">
            <a:avLst/>
          </a:prstGeom>
        </p:spPr>
      </p:pic>
      <p:pic>
        <p:nvPicPr>
          <p:cNvPr id="6" name="Picture 5">
            <a:extLst>
              <a:ext uri="{FF2B5EF4-FFF2-40B4-BE49-F238E27FC236}">
                <a16:creationId xmlns:a16="http://schemas.microsoft.com/office/drawing/2014/main" id="{FADCC72B-93F0-9FF2-C1E5-BA02E5AE3FD2}"/>
              </a:ext>
            </a:extLst>
          </p:cNvPr>
          <p:cNvPicPr>
            <a:picLocks noChangeAspect="1"/>
          </p:cNvPicPr>
          <p:nvPr/>
        </p:nvPicPr>
        <p:blipFill>
          <a:blip r:embed="rId5"/>
          <a:stretch>
            <a:fillRect/>
          </a:stretch>
        </p:blipFill>
        <p:spPr>
          <a:xfrm>
            <a:off x="273572" y="124546"/>
            <a:ext cx="3087974" cy="3087974"/>
          </a:xfrm>
          <a:prstGeom prst="rect">
            <a:avLst/>
          </a:prstGeom>
        </p:spPr>
      </p:pic>
      <p:pic>
        <p:nvPicPr>
          <p:cNvPr id="10" name="Picture 9">
            <a:extLst>
              <a:ext uri="{FF2B5EF4-FFF2-40B4-BE49-F238E27FC236}">
                <a16:creationId xmlns:a16="http://schemas.microsoft.com/office/drawing/2014/main" id="{A9BDD5C7-0789-2989-F521-0234C04FB91E}"/>
              </a:ext>
            </a:extLst>
          </p:cNvPr>
          <p:cNvPicPr>
            <a:picLocks noChangeAspect="1"/>
          </p:cNvPicPr>
          <p:nvPr/>
        </p:nvPicPr>
        <p:blipFill>
          <a:blip r:embed="rId5"/>
          <a:stretch>
            <a:fillRect/>
          </a:stretch>
        </p:blipFill>
        <p:spPr>
          <a:xfrm>
            <a:off x="6074861" y="123183"/>
            <a:ext cx="3121550" cy="3121550"/>
          </a:xfrm>
          <a:prstGeom prst="rect">
            <a:avLst/>
          </a:prstGeom>
        </p:spPr>
      </p:pic>
      <p:pic>
        <p:nvPicPr>
          <p:cNvPr id="12" name="Picture 11">
            <a:extLst>
              <a:ext uri="{FF2B5EF4-FFF2-40B4-BE49-F238E27FC236}">
                <a16:creationId xmlns:a16="http://schemas.microsoft.com/office/drawing/2014/main" id="{E3934A82-A918-4023-BBF9-259F5F33CF10}"/>
              </a:ext>
            </a:extLst>
          </p:cNvPr>
          <p:cNvPicPr>
            <a:picLocks noChangeAspect="1"/>
          </p:cNvPicPr>
          <p:nvPr/>
        </p:nvPicPr>
        <p:blipFill>
          <a:blip r:embed="rId6"/>
          <a:stretch>
            <a:fillRect/>
          </a:stretch>
        </p:blipFill>
        <p:spPr>
          <a:xfrm>
            <a:off x="471162" y="4087839"/>
            <a:ext cx="2551553" cy="2551553"/>
          </a:xfrm>
          <a:prstGeom prst="rect">
            <a:avLst/>
          </a:prstGeom>
        </p:spPr>
      </p:pic>
      <p:sp>
        <p:nvSpPr>
          <p:cNvPr id="18" name="Donut 17">
            <a:extLst>
              <a:ext uri="{FF2B5EF4-FFF2-40B4-BE49-F238E27FC236}">
                <a16:creationId xmlns:a16="http://schemas.microsoft.com/office/drawing/2014/main" id="{A212B5F1-5D36-5B62-3CFF-4878FA3AF7CF}"/>
              </a:ext>
            </a:extLst>
          </p:cNvPr>
          <p:cNvSpPr/>
          <p:nvPr/>
        </p:nvSpPr>
        <p:spPr>
          <a:xfrm>
            <a:off x="239996" y="218608"/>
            <a:ext cx="3121550" cy="3332811"/>
          </a:xfrm>
          <a:prstGeom prst="donut">
            <a:avLst>
              <a:gd name="adj" fmla="val 2777"/>
            </a:avLst>
          </a:prstGeom>
          <a:solidFill>
            <a:srgbClr val="D62E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3988013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Down Arrow 20">
            <a:extLst>
              <a:ext uri="{FF2B5EF4-FFF2-40B4-BE49-F238E27FC236}">
                <a16:creationId xmlns:a16="http://schemas.microsoft.com/office/drawing/2014/main" id="{392B3223-FFDD-57F8-1B5E-C3223E656981}"/>
              </a:ext>
            </a:extLst>
          </p:cNvPr>
          <p:cNvSpPr/>
          <p:nvPr/>
        </p:nvSpPr>
        <p:spPr>
          <a:xfrm>
            <a:off x="5869861" y="3547565"/>
            <a:ext cx="704537" cy="833511"/>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a:extLst>
              <a:ext uri="{FF2B5EF4-FFF2-40B4-BE49-F238E27FC236}">
                <a16:creationId xmlns:a16="http://schemas.microsoft.com/office/drawing/2014/main" id="{C0341C51-C9B8-2C62-A95D-3F9DF8FC2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0712" y="3900411"/>
            <a:ext cx="3121550" cy="3121550"/>
          </a:xfrm>
          <a:prstGeom prst="rect">
            <a:avLst/>
          </a:prstGeom>
        </p:spPr>
      </p:pic>
      <p:pic>
        <p:nvPicPr>
          <p:cNvPr id="2" name="Picture 1" descr="Logo, company name&#10;&#10;Description automatically generated">
            <a:extLst>
              <a:ext uri="{FF2B5EF4-FFF2-40B4-BE49-F238E27FC236}">
                <a16:creationId xmlns:a16="http://schemas.microsoft.com/office/drawing/2014/main" id="{CC94FA0F-B362-0468-77AA-21517980A315}"/>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75E41B74-D382-144F-3A32-DD6D1BAE3F8B}"/>
              </a:ext>
            </a:extLst>
          </p:cNvPr>
          <p:cNvPicPr>
            <a:picLocks noChangeAspect="1"/>
          </p:cNvPicPr>
          <p:nvPr/>
        </p:nvPicPr>
        <p:blipFill>
          <a:blip r:embed="rId6"/>
          <a:stretch>
            <a:fillRect/>
          </a:stretch>
        </p:blipFill>
        <p:spPr>
          <a:xfrm>
            <a:off x="62930" y="41534"/>
            <a:ext cx="3265040" cy="3265040"/>
          </a:xfrm>
          <a:prstGeom prst="rect">
            <a:avLst/>
          </a:prstGeom>
        </p:spPr>
      </p:pic>
      <p:pic>
        <p:nvPicPr>
          <p:cNvPr id="4" name="Picture 3">
            <a:extLst>
              <a:ext uri="{FF2B5EF4-FFF2-40B4-BE49-F238E27FC236}">
                <a16:creationId xmlns:a16="http://schemas.microsoft.com/office/drawing/2014/main" id="{220A9A6B-6793-F2D8-A175-BF3FA3F1BC4C}"/>
              </a:ext>
            </a:extLst>
          </p:cNvPr>
          <p:cNvPicPr>
            <a:picLocks noChangeAspect="1"/>
          </p:cNvPicPr>
          <p:nvPr/>
        </p:nvPicPr>
        <p:blipFill>
          <a:blip r:embed="rId6"/>
          <a:stretch>
            <a:fillRect/>
          </a:stretch>
        </p:blipFill>
        <p:spPr>
          <a:xfrm>
            <a:off x="2998192" y="49725"/>
            <a:ext cx="3265040" cy="3265040"/>
          </a:xfrm>
          <a:prstGeom prst="rect">
            <a:avLst/>
          </a:prstGeom>
        </p:spPr>
      </p:pic>
      <p:pic>
        <p:nvPicPr>
          <p:cNvPr id="5" name="Picture 4">
            <a:extLst>
              <a:ext uri="{FF2B5EF4-FFF2-40B4-BE49-F238E27FC236}">
                <a16:creationId xmlns:a16="http://schemas.microsoft.com/office/drawing/2014/main" id="{C22B8BA4-FCD6-AC17-207B-977E136DFBBF}"/>
              </a:ext>
            </a:extLst>
          </p:cNvPr>
          <p:cNvPicPr>
            <a:picLocks noChangeAspect="1"/>
          </p:cNvPicPr>
          <p:nvPr/>
        </p:nvPicPr>
        <p:blipFill>
          <a:blip r:embed="rId6"/>
          <a:stretch>
            <a:fillRect/>
          </a:stretch>
        </p:blipFill>
        <p:spPr>
          <a:xfrm>
            <a:off x="5933454" y="0"/>
            <a:ext cx="3265040" cy="3265040"/>
          </a:xfrm>
          <a:prstGeom prst="rect">
            <a:avLst/>
          </a:prstGeom>
        </p:spPr>
      </p:pic>
      <p:sp>
        <p:nvSpPr>
          <p:cNvPr id="19" name="Donut 18">
            <a:extLst>
              <a:ext uri="{FF2B5EF4-FFF2-40B4-BE49-F238E27FC236}">
                <a16:creationId xmlns:a16="http://schemas.microsoft.com/office/drawing/2014/main" id="{DEFF9A93-994A-7C09-DE56-FC933E6CF28C}"/>
              </a:ext>
            </a:extLst>
          </p:cNvPr>
          <p:cNvSpPr/>
          <p:nvPr/>
        </p:nvSpPr>
        <p:spPr>
          <a:xfrm>
            <a:off x="3321548" y="-39246"/>
            <a:ext cx="5816030" cy="3569940"/>
          </a:xfrm>
          <a:prstGeom prst="donut">
            <a:avLst>
              <a:gd name="adj" fmla="val 277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186976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wn Arrow 15">
            <a:extLst>
              <a:ext uri="{FF2B5EF4-FFF2-40B4-BE49-F238E27FC236}">
                <a16:creationId xmlns:a16="http://schemas.microsoft.com/office/drawing/2014/main" id="{EC1AE66D-9D9C-992E-C33F-7991B77D6BAA}"/>
              </a:ext>
            </a:extLst>
          </p:cNvPr>
          <p:cNvSpPr/>
          <p:nvPr/>
        </p:nvSpPr>
        <p:spPr>
          <a:xfrm>
            <a:off x="584616" y="1483849"/>
            <a:ext cx="704537" cy="833511"/>
          </a:xfrm>
          <a:prstGeom prst="downArrow">
            <a:avLst>
              <a:gd name="adj1" fmla="val 22189"/>
              <a:gd name="adj2" fmla="val 50000"/>
            </a:avLst>
          </a:prstGeom>
          <a:solidFill>
            <a:srgbClr val="D62E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a:extLst>
              <a:ext uri="{FF2B5EF4-FFF2-40B4-BE49-F238E27FC236}">
                <a16:creationId xmlns:a16="http://schemas.microsoft.com/office/drawing/2014/main" id="{A212B5F1-5D36-5B62-3CFF-4878FA3AF7CF}"/>
              </a:ext>
            </a:extLst>
          </p:cNvPr>
          <p:cNvSpPr/>
          <p:nvPr/>
        </p:nvSpPr>
        <p:spPr>
          <a:xfrm>
            <a:off x="254187" y="282581"/>
            <a:ext cx="1360204" cy="1326629"/>
          </a:xfrm>
          <a:prstGeom prst="donut">
            <a:avLst>
              <a:gd name="adj" fmla="val 2777"/>
            </a:avLst>
          </a:prstGeom>
          <a:solidFill>
            <a:srgbClr val="D62E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3FD10C4-FC71-E069-ECFA-BB16BE81E325}"/>
              </a:ext>
            </a:extLst>
          </p:cNvPr>
          <p:cNvSpPr txBox="1"/>
          <p:nvPr/>
        </p:nvSpPr>
        <p:spPr>
          <a:xfrm>
            <a:off x="3079417" y="4256748"/>
            <a:ext cx="4344873" cy="1446550"/>
          </a:xfrm>
          <a:prstGeom prst="rect">
            <a:avLst/>
          </a:prstGeom>
          <a:noFill/>
        </p:spPr>
        <p:txBody>
          <a:bodyPr wrap="square" rtlCol="0">
            <a:spAutoFit/>
          </a:bodyPr>
          <a:lstStyle/>
          <a:p>
            <a:pPr algn="ctr"/>
            <a:r>
              <a:rPr lang="en-US" sz="4400" dirty="0">
                <a:latin typeface="Myriad Pro Light" panose="020B0403030403020204" pitchFamily="34" charset="0"/>
              </a:rPr>
              <a:t>CHILDREN’S DEVELOPMENT</a:t>
            </a:r>
          </a:p>
        </p:txBody>
      </p:sp>
      <p:pic>
        <p:nvPicPr>
          <p:cNvPr id="4" name="Picture 3">
            <a:extLst>
              <a:ext uri="{FF2B5EF4-FFF2-40B4-BE49-F238E27FC236}">
                <a16:creationId xmlns:a16="http://schemas.microsoft.com/office/drawing/2014/main" id="{15D66A97-5C74-0A9A-7A78-FC93C5FEC8D5}"/>
              </a:ext>
            </a:extLst>
          </p:cNvPr>
          <p:cNvPicPr>
            <a:picLocks noChangeAspect="1"/>
          </p:cNvPicPr>
          <p:nvPr/>
        </p:nvPicPr>
        <p:blipFill>
          <a:blip r:embed="rId4"/>
          <a:stretch>
            <a:fillRect/>
          </a:stretch>
        </p:blipFill>
        <p:spPr>
          <a:xfrm>
            <a:off x="2558792" y="945895"/>
            <a:ext cx="5787358" cy="5296708"/>
          </a:xfrm>
          <a:prstGeom prst="rect">
            <a:avLst/>
          </a:prstGeom>
        </p:spPr>
      </p:pic>
      <p:pic>
        <p:nvPicPr>
          <p:cNvPr id="6" name="Picture 5">
            <a:extLst>
              <a:ext uri="{FF2B5EF4-FFF2-40B4-BE49-F238E27FC236}">
                <a16:creationId xmlns:a16="http://schemas.microsoft.com/office/drawing/2014/main" id="{1F9CEA3A-8E13-D5A6-1589-0F6BA7121BC2}"/>
              </a:ext>
            </a:extLst>
          </p:cNvPr>
          <p:cNvPicPr>
            <a:picLocks noChangeAspect="1"/>
          </p:cNvPicPr>
          <p:nvPr/>
        </p:nvPicPr>
        <p:blipFill>
          <a:blip r:embed="rId5"/>
          <a:stretch>
            <a:fillRect/>
          </a:stretch>
        </p:blipFill>
        <p:spPr>
          <a:xfrm>
            <a:off x="321572" y="282581"/>
            <a:ext cx="1230623" cy="1230623"/>
          </a:xfrm>
          <a:prstGeom prst="rect">
            <a:avLst/>
          </a:prstGeom>
        </p:spPr>
      </p:pic>
      <p:pic>
        <p:nvPicPr>
          <p:cNvPr id="8" name="Picture 7">
            <a:extLst>
              <a:ext uri="{FF2B5EF4-FFF2-40B4-BE49-F238E27FC236}">
                <a16:creationId xmlns:a16="http://schemas.microsoft.com/office/drawing/2014/main" id="{9A1F62C9-E51E-1AC3-7F8F-5542424ACEA2}"/>
              </a:ext>
            </a:extLst>
          </p:cNvPr>
          <p:cNvPicPr>
            <a:picLocks noChangeAspect="1"/>
          </p:cNvPicPr>
          <p:nvPr/>
        </p:nvPicPr>
        <p:blipFill>
          <a:blip r:embed="rId6"/>
          <a:stretch>
            <a:fillRect/>
          </a:stretch>
        </p:blipFill>
        <p:spPr>
          <a:xfrm>
            <a:off x="200546" y="2305770"/>
            <a:ext cx="1558585" cy="1558585"/>
          </a:xfrm>
          <a:prstGeom prst="rect">
            <a:avLst/>
          </a:prstGeom>
        </p:spPr>
      </p:pic>
      <p:pic>
        <p:nvPicPr>
          <p:cNvPr id="9" name="Picture 8">
            <a:extLst>
              <a:ext uri="{FF2B5EF4-FFF2-40B4-BE49-F238E27FC236}">
                <a16:creationId xmlns:a16="http://schemas.microsoft.com/office/drawing/2014/main" id="{67BE6CB7-75EB-A57D-ED08-FA8673CAD855}"/>
              </a:ext>
            </a:extLst>
          </p:cNvPr>
          <p:cNvPicPr>
            <a:picLocks noChangeAspect="1"/>
          </p:cNvPicPr>
          <p:nvPr/>
        </p:nvPicPr>
        <p:blipFill>
          <a:blip r:embed="rId7"/>
          <a:stretch>
            <a:fillRect/>
          </a:stretch>
        </p:blipFill>
        <p:spPr>
          <a:xfrm>
            <a:off x="3050640" y="1950414"/>
            <a:ext cx="1037338" cy="1037338"/>
          </a:xfrm>
          <a:prstGeom prst="rect">
            <a:avLst/>
          </a:prstGeom>
        </p:spPr>
      </p:pic>
      <p:pic>
        <p:nvPicPr>
          <p:cNvPr id="12" name="Picture 11">
            <a:extLst>
              <a:ext uri="{FF2B5EF4-FFF2-40B4-BE49-F238E27FC236}">
                <a16:creationId xmlns:a16="http://schemas.microsoft.com/office/drawing/2014/main" id="{264681F5-0978-D6B4-D18E-31F5034B1ED2}"/>
              </a:ext>
            </a:extLst>
          </p:cNvPr>
          <p:cNvPicPr>
            <a:picLocks noChangeAspect="1"/>
          </p:cNvPicPr>
          <p:nvPr/>
        </p:nvPicPr>
        <p:blipFill>
          <a:blip r:embed="rId7"/>
          <a:stretch>
            <a:fillRect/>
          </a:stretch>
        </p:blipFill>
        <p:spPr>
          <a:xfrm>
            <a:off x="4151247" y="1991349"/>
            <a:ext cx="1037338" cy="1037338"/>
          </a:xfrm>
          <a:prstGeom prst="rect">
            <a:avLst/>
          </a:prstGeom>
        </p:spPr>
      </p:pic>
      <p:pic>
        <p:nvPicPr>
          <p:cNvPr id="17" name="Picture 16">
            <a:extLst>
              <a:ext uri="{FF2B5EF4-FFF2-40B4-BE49-F238E27FC236}">
                <a16:creationId xmlns:a16="http://schemas.microsoft.com/office/drawing/2014/main" id="{173D289B-4533-E0E6-BE40-A7C77EEC76EC}"/>
              </a:ext>
            </a:extLst>
          </p:cNvPr>
          <p:cNvPicPr>
            <a:picLocks noChangeAspect="1"/>
          </p:cNvPicPr>
          <p:nvPr/>
        </p:nvPicPr>
        <p:blipFill>
          <a:blip r:embed="rId7"/>
          <a:stretch>
            <a:fillRect/>
          </a:stretch>
        </p:blipFill>
        <p:spPr>
          <a:xfrm>
            <a:off x="5251854" y="1991349"/>
            <a:ext cx="1037338" cy="1037338"/>
          </a:xfrm>
          <a:prstGeom prst="rect">
            <a:avLst/>
          </a:prstGeom>
        </p:spPr>
      </p:pic>
      <p:pic>
        <p:nvPicPr>
          <p:cNvPr id="19" name="Picture 18">
            <a:extLst>
              <a:ext uri="{FF2B5EF4-FFF2-40B4-BE49-F238E27FC236}">
                <a16:creationId xmlns:a16="http://schemas.microsoft.com/office/drawing/2014/main" id="{0A0191C1-FA7C-8310-63A0-EC42C85A6209}"/>
              </a:ext>
            </a:extLst>
          </p:cNvPr>
          <p:cNvPicPr>
            <a:picLocks noChangeAspect="1"/>
          </p:cNvPicPr>
          <p:nvPr/>
        </p:nvPicPr>
        <p:blipFill>
          <a:blip r:embed="rId7"/>
          <a:stretch>
            <a:fillRect/>
          </a:stretch>
        </p:blipFill>
        <p:spPr>
          <a:xfrm>
            <a:off x="6386950" y="1991349"/>
            <a:ext cx="1037338" cy="1037338"/>
          </a:xfrm>
          <a:prstGeom prst="rect">
            <a:avLst/>
          </a:prstGeom>
        </p:spPr>
      </p:pic>
      <p:pic>
        <p:nvPicPr>
          <p:cNvPr id="21" name="Picture 20" descr="Logo, company name&#10;&#10;Description automatically generated">
            <a:extLst>
              <a:ext uri="{FF2B5EF4-FFF2-40B4-BE49-F238E27FC236}">
                <a16:creationId xmlns:a16="http://schemas.microsoft.com/office/drawing/2014/main" id="{3FE9FC57-59FE-75CA-39E5-A3C341EB1861}"/>
              </a:ext>
            </a:extLst>
          </p:cNvPr>
          <p:cNvPicPr>
            <a:picLocks noChangeAspect="1"/>
          </p:cNvPicPr>
          <p:nvPr/>
        </p:nvPicPr>
        <p:blipFill rotWithShape="1">
          <a:blip r:embed="rId8">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149862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92391-41F6-C64D-5700-E8F6AB29715D}"/>
              </a:ext>
            </a:extLst>
          </p:cNvPr>
          <p:cNvSpPr>
            <a:spLocks noGrp="1"/>
          </p:cNvSpPr>
          <p:nvPr>
            <p:ph type="title"/>
          </p:nvPr>
        </p:nvSpPr>
        <p:spPr/>
        <p:txBody>
          <a:bodyPr/>
          <a:lstStyle/>
          <a:p>
            <a:r>
              <a:rPr lang="en-US" dirty="0">
                <a:latin typeface="Myriad Pro Light" panose="020B0403030403020204" pitchFamily="34" charset="0"/>
              </a:rPr>
              <a:t>Learning About Power </a:t>
            </a:r>
          </a:p>
        </p:txBody>
      </p:sp>
      <p:sp>
        <p:nvSpPr>
          <p:cNvPr id="13" name="Oval 12">
            <a:extLst>
              <a:ext uri="{FF2B5EF4-FFF2-40B4-BE49-F238E27FC236}">
                <a16:creationId xmlns:a16="http://schemas.microsoft.com/office/drawing/2014/main" id="{CD52EFFF-C25E-FF52-FB2E-F4D3A3677731}"/>
              </a:ext>
            </a:extLst>
          </p:cNvPr>
          <p:cNvSpPr/>
          <p:nvPr/>
        </p:nvSpPr>
        <p:spPr>
          <a:xfrm>
            <a:off x="7622019" y="2806028"/>
            <a:ext cx="1169233" cy="11492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192681E-B919-6A71-19F9-5DB961373B0E}"/>
              </a:ext>
            </a:extLst>
          </p:cNvPr>
          <p:cNvSpPr/>
          <p:nvPr/>
        </p:nvSpPr>
        <p:spPr>
          <a:xfrm>
            <a:off x="2697285" y="4067492"/>
            <a:ext cx="1169233" cy="11492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C5AAEE-DAF9-8EDF-4D69-9D5F3A148257}"/>
              </a:ext>
            </a:extLst>
          </p:cNvPr>
          <p:cNvPicPr>
            <a:picLocks noChangeAspect="1"/>
          </p:cNvPicPr>
          <p:nvPr/>
        </p:nvPicPr>
        <p:blipFill>
          <a:blip r:embed="rId4"/>
          <a:stretch>
            <a:fillRect/>
          </a:stretch>
        </p:blipFill>
        <p:spPr>
          <a:xfrm>
            <a:off x="6749121" y="311337"/>
            <a:ext cx="2042131" cy="2042131"/>
          </a:xfrm>
          <a:prstGeom prst="rect">
            <a:avLst/>
          </a:prstGeom>
        </p:spPr>
      </p:pic>
      <p:pic>
        <p:nvPicPr>
          <p:cNvPr id="18" name="Picture 17">
            <a:extLst>
              <a:ext uri="{FF2B5EF4-FFF2-40B4-BE49-F238E27FC236}">
                <a16:creationId xmlns:a16="http://schemas.microsoft.com/office/drawing/2014/main" id="{5D9B606F-6AB3-1708-43FE-56365B7CB433}"/>
              </a:ext>
            </a:extLst>
          </p:cNvPr>
          <p:cNvPicPr>
            <a:picLocks noChangeAspect="1"/>
          </p:cNvPicPr>
          <p:nvPr/>
        </p:nvPicPr>
        <p:blipFill>
          <a:blip r:embed="rId5"/>
          <a:stretch>
            <a:fillRect/>
          </a:stretch>
        </p:blipFill>
        <p:spPr>
          <a:xfrm>
            <a:off x="2303440" y="2320048"/>
            <a:ext cx="4351230" cy="4351230"/>
          </a:xfrm>
          <a:prstGeom prst="rect">
            <a:avLst/>
          </a:prstGeom>
        </p:spPr>
      </p:pic>
      <p:sp>
        <p:nvSpPr>
          <p:cNvPr id="14" name="Oval 13">
            <a:extLst>
              <a:ext uri="{FF2B5EF4-FFF2-40B4-BE49-F238E27FC236}">
                <a16:creationId xmlns:a16="http://schemas.microsoft.com/office/drawing/2014/main" id="{907C3AEF-E5CA-EF02-7AE9-875227F16F27}"/>
              </a:ext>
            </a:extLst>
          </p:cNvPr>
          <p:cNvSpPr/>
          <p:nvPr/>
        </p:nvSpPr>
        <p:spPr>
          <a:xfrm>
            <a:off x="5314060" y="3027960"/>
            <a:ext cx="1169233" cy="11492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535F975-CA41-C50F-CF24-036E3C438D24}"/>
              </a:ext>
            </a:extLst>
          </p:cNvPr>
          <p:cNvSpPr/>
          <p:nvPr/>
        </p:nvSpPr>
        <p:spPr>
          <a:xfrm>
            <a:off x="2423812" y="4064870"/>
            <a:ext cx="1169233" cy="11492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5AA85D2-6342-B5C3-7624-2F7D8440889C}"/>
              </a:ext>
            </a:extLst>
          </p:cNvPr>
          <p:cNvPicPr>
            <a:picLocks noChangeAspect="1"/>
          </p:cNvPicPr>
          <p:nvPr/>
        </p:nvPicPr>
        <p:blipFill>
          <a:blip r:embed="rId6"/>
          <a:stretch>
            <a:fillRect/>
          </a:stretch>
        </p:blipFill>
        <p:spPr>
          <a:xfrm>
            <a:off x="5254182" y="2939808"/>
            <a:ext cx="1325563" cy="1325563"/>
          </a:xfrm>
          <a:prstGeom prst="rect">
            <a:avLst/>
          </a:prstGeom>
        </p:spPr>
      </p:pic>
      <p:pic>
        <p:nvPicPr>
          <p:cNvPr id="17" name="Picture 16">
            <a:extLst>
              <a:ext uri="{FF2B5EF4-FFF2-40B4-BE49-F238E27FC236}">
                <a16:creationId xmlns:a16="http://schemas.microsoft.com/office/drawing/2014/main" id="{238EAB15-3829-C8C2-DD27-B01DBBAE2D76}"/>
              </a:ext>
            </a:extLst>
          </p:cNvPr>
          <p:cNvPicPr>
            <a:picLocks noChangeAspect="1"/>
          </p:cNvPicPr>
          <p:nvPr/>
        </p:nvPicPr>
        <p:blipFill>
          <a:blip r:embed="rId7"/>
          <a:stretch>
            <a:fillRect/>
          </a:stretch>
        </p:blipFill>
        <p:spPr>
          <a:xfrm>
            <a:off x="1882674" y="2770118"/>
            <a:ext cx="2488051" cy="2488051"/>
          </a:xfrm>
          <a:prstGeom prst="rect">
            <a:avLst/>
          </a:prstGeom>
        </p:spPr>
      </p:pic>
      <p:pic>
        <p:nvPicPr>
          <p:cNvPr id="20" name="Picture 19" descr="Logo, company name&#10;&#10;Description automatically generated">
            <a:extLst>
              <a:ext uri="{FF2B5EF4-FFF2-40B4-BE49-F238E27FC236}">
                <a16:creationId xmlns:a16="http://schemas.microsoft.com/office/drawing/2014/main" id="{259589E1-AAB2-930F-36F5-6216156D54D3}"/>
              </a:ext>
            </a:extLst>
          </p:cNvPr>
          <p:cNvPicPr>
            <a:picLocks noChangeAspect="1"/>
          </p:cNvPicPr>
          <p:nvPr/>
        </p:nvPicPr>
        <p:blipFill rotWithShape="1">
          <a:blip r:embed="rId8">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56747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92391-41F6-C64D-5700-E8F6AB29715D}"/>
              </a:ext>
            </a:extLst>
          </p:cNvPr>
          <p:cNvSpPr>
            <a:spLocks noGrp="1"/>
          </p:cNvSpPr>
          <p:nvPr>
            <p:ph type="title"/>
          </p:nvPr>
        </p:nvSpPr>
        <p:spPr/>
        <p:txBody>
          <a:bodyPr/>
          <a:lstStyle/>
          <a:p>
            <a:r>
              <a:rPr lang="en-US" dirty="0">
                <a:latin typeface="Myriad Pro Light" panose="020B0403030403020204" pitchFamily="34" charset="0"/>
              </a:rPr>
              <a:t>Learning About Power </a:t>
            </a:r>
          </a:p>
        </p:txBody>
      </p:sp>
      <p:sp>
        <p:nvSpPr>
          <p:cNvPr id="13" name="Oval 12">
            <a:extLst>
              <a:ext uri="{FF2B5EF4-FFF2-40B4-BE49-F238E27FC236}">
                <a16:creationId xmlns:a16="http://schemas.microsoft.com/office/drawing/2014/main" id="{CD52EFFF-C25E-FF52-FB2E-F4D3A3677731}"/>
              </a:ext>
            </a:extLst>
          </p:cNvPr>
          <p:cNvSpPr/>
          <p:nvPr/>
        </p:nvSpPr>
        <p:spPr>
          <a:xfrm>
            <a:off x="7622019" y="2806028"/>
            <a:ext cx="1169233" cy="11492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7C7291-3A97-844A-79E8-B0E940A1705A}"/>
              </a:ext>
            </a:extLst>
          </p:cNvPr>
          <p:cNvPicPr>
            <a:picLocks noChangeAspect="1"/>
          </p:cNvPicPr>
          <p:nvPr/>
        </p:nvPicPr>
        <p:blipFill>
          <a:blip r:embed="rId4"/>
          <a:stretch>
            <a:fillRect/>
          </a:stretch>
        </p:blipFill>
        <p:spPr>
          <a:xfrm>
            <a:off x="6749121" y="311337"/>
            <a:ext cx="2042131" cy="2042131"/>
          </a:xfrm>
          <a:prstGeom prst="rect">
            <a:avLst/>
          </a:prstGeom>
        </p:spPr>
      </p:pic>
      <p:pic>
        <p:nvPicPr>
          <p:cNvPr id="8" name="Picture 7">
            <a:extLst>
              <a:ext uri="{FF2B5EF4-FFF2-40B4-BE49-F238E27FC236}">
                <a16:creationId xmlns:a16="http://schemas.microsoft.com/office/drawing/2014/main" id="{98B80DDD-A632-B72F-A966-3040AF1B7655}"/>
              </a:ext>
            </a:extLst>
          </p:cNvPr>
          <p:cNvPicPr>
            <a:picLocks noChangeAspect="1"/>
          </p:cNvPicPr>
          <p:nvPr/>
        </p:nvPicPr>
        <p:blipFill>
          <a:blip r:embed="rId5"/>
          <a:stretch>
            <a:fillRect/>
          </a:stretch>
        </p:blipFill>
        <p:spPr>
          <a:xfrm>
            <a:off x="1593816" y="2903681"/>
            <a:ext cx="2724912" cy="2724912"/>
          </a:xfrm>
          <a:prstGeom prst="rect">
            <a:avLst/>
          </a:prstGeom>
        </p:spPr>
      </p:pic>
      <p:pic>
        <p:nvPicPr>
          <p:cNvPr id="11" name="Picture 10">
            <a:extLst>
              <a:ext uri="{FF2B5EF4-FFF2-40B4-BE49-F238E27FC236}">
                <a16:creationId xmlns:a16="http://schemas.microsoft.com/office/drawing/2014/main" id="{7B55E4C8-D0E4-986B-0D5D-147FFA170E37}"/>
              </a:ext>
            </a:extLst>
          </p:cNvPr>
          <p:cNvPicPr>
            <a:picLocks noChangeAspect="1"/>
          </p:cNvPicPr>
          <p:nvPr/>
        </p:nvPicPr>
        <p:blipFill>
          <a:blip r:embed="rId6"/>
          <a:stretch>
            <a:fillRect/>
          </a:stretch>
        </p:blipFill>
        <p:spPr>
          <a:xfrm>
            <a:off x="5045273" y="2784808"/>
            <a:ext cx="2724913" cy="2724913"/>
          </a:xfrm>
          <a:prstGeom prst="rect">
            <a:avLst/>
          </a:prstGeom>
        </p:spPr>
      </p:pic>
      <p:pic>
        <p:nvPicPr>
          <p:cNvPr id="14" name="Picture 13">
            <a:extLst>
              <a:ext uri="{FF2B5EF4-FFF2-40B4-BE49-F238E27FC236}">
                <a16:creationId xmlns:a16="http://schemas.microsoft.com/office/drawing/2014/main" id="{8522CA04-E811-098B-B1F4-DD0782787011}"/>
              </a:ext>
            </a:extLst>
          </p:cNvPr>
          <p:cNvPicPr>
            <a:picLocks noChangeAspect="1"/>
          </p:cNvPicPr>
          <p:nvPr/>
        </p:nvPicPr>
        <p:blipFill>
          <a:blip r:embed="rId7"/>
          <a:stretch>
            <a:fillRect/>
          </a:stretch>
        </p:blipFill>
        <p:spPr>
          <a:xfrm flipH="1">
            <a:off x="1579406" y="2553596"/>
            <a:ext cx="700169" cy="700169"/>
          </a:xfrm>
          <a:prstGeom prst="rect">
            <a:avLst/>
          </a:prstGeom>
        </p:spPr>
      </p:pic>
      <p:pic>
        <p:nvPicPr>
          <p:cNvPr id="15" name="Picture 14" descr="Logo, company name&#10;&#10;Description automatically generated">
            <a:extLst>
              <a:ext uri="{FF2B5EF4-FFF2-40B4-BE49-F238E27FC236}">
                <a16:creationId xmlns:a16="http://schemas.microsoft.com/office/drawing/2014/main" id="{647DB02E-33E3-F96D-0A46-2A431E34E1F8}"/>
              </a:ext>
            </a:extLst>
          </p:cNvPr>
          <p:cNvPicPr>
            <a:picLocks noChangeAspect="1"/>
          </p:cNvPicPr>
          <p:nvPr/>
        </p:nvPicPr>
        <p:blipFill rotWithShape="1">
          <a:blip r:embed="rId8">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418270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aig-BullyingRelationsMiami2008-TR">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16434</TotalTime>
  <Words>4105</Words>
  <Application>Microsoft Office PowerPoint</Application>
  <PresentationFormat>On-screen Show (4:3)</PresentationFormat>
  <Paragraphs>237</Paragraphs>
  <Slides>31</Slides>
  <Notes>31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Arial</vt:lpstr>
      <vt:lpstr>Calibri</vt:lpstr>
      <vt:lpstr>Calibri Light</vt:lpstr>
      <vt:lpstr>Malayalam MN</vt:lpstr>
      <vt:lpstr>Myriad Pro Light</vt:lpstr>
      <vt:lpstr>Tahoma</vt:lpstr>
      <vt:lpstr>Times New Roman</vt:lpstr>
      <vt:lpstr>Craig-BullyingRelationsMiami2008-TR</vt:lpstr>
      <vt:lpstr>Office Theme</vt:lpstr>
      <vt:lpstr>1_Office Theme</vt:lpstr>
      <vt:lpstr>Development of Power</vt:lpstr>
      <vt:lpstr>PowerPoint Presentation</vt:lpstr>
      <vt:lpstr>PowerPoint Presentation</vt:lpstr>
      <vt:lpstr>PowerPoint Presentation</vt:lpstr>
      <vt:lpstr>PowerPoint Presentation</vt:lpstr>
      <vt:lpstr>PowerPoint Presentation</vt:lpstr>
      <vt:lpstr>PowerPoint Presentation</vt:lpstr>
      <vt:lpstr>Learning About Power </vt:lpstr>
      <vt:lpstr>Learning About Power </vt:lpstr>
      <vt:lpstr>Learning About Power</vt:lpstr>
      <vt:lpstr>Learning About Power</vt:lpstr>
      <vt:lpstr>PowerPoint Presentation</vt:lpstr>
      <vt:lpstr>PowerPoint Presentation</vt:lpstr>
      <vt:lpstr>PowerPoint Presentation</vt:lpstr>
      <vt:lpstr>PowerPoint Presentation</vt:lpstr>
      <vt:lpstr>Using Power Across Relationships</vt:lpstr>
      <vt:lpstr>Identity-based Bullying</vt:lpstr>
      <vt:lpstr>Identity 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Healthy Relationships and Preventing Racial Bullying</dc:title>
  <dc:creator>Samuel Kim</dc:creator>
  <cp:lastModifiedBy>Elizabeth Baker</cp:lastModifiedBy>
  <cp:revision>251</cp:revision>
  <dcterms:created xsi:type="dcterms:W3CDTF">2020-10-05T20:37:08Z</dcterms:created>
  <dcterms:modified xsi:type="dcterms:W3CDTF">2022-08-31T16:24:14Z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674DB931-FC84-4861-BE0D-BE88C413230B</vt:lpwstr>
  </property>
  <property fmtid="{D5CDD505-2E9C-101B-9397-08002B2CF9AE}" pid="3" name="ArticulatePath">
    <vt:lpwstr>Development of Power_2022.08.04_DE</vt:lpwstr>
  </property>
</Properties>
</file>